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8" r:id="rId5"/>
    <p:sldId id="284" r:id="rId6"/>
    <p:sldId id="282" r:id="rId7"/>
    <p:sldId id="299" r:id="rId8"/>
    <p:sldId id="283" r:id="rId9"/>
    <p:sldId id="286" r:id="rId10"/>
    <p:sldId id="288" r:id="rId11"/>
    <p:sldId id="263" r:id="rId12"/>
    <p:sldId id="289" r:id="rId13"/>
    <p:sldId id="298" r:id="rId14"/>
    <p:sldId id="297" r:id="rId15"/>
    <p:sldId id="293" r:id="rId16"/>
    <p:sldId id="295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8A376-EB50-E44B-AA28-D53FF7D40F03}" v="898" dt="2022-03-22T13:24:49.900"/>
    <p1510:client id="{7C989F9B-AD75-7588-96BC-1D9CBF1A34B8}" v="7" dt="2022-03-21T13:53:31.860"/>
    <p1510:client id="{8C88CEC9-01F6-5E48-8C74-9530449C66C1}" v="1677" dt="2022-03-22T13:33:15.519"/>
    <p1510:client id="{A44C4DFF-3026-656A-11E2-69699F8300AA}" v="2" dt="2022-03-21T13:51:15.350"/>
    <p1510:client id="{B92BB65F-1A1A-4345-91E8-ED96A8C91B7E}" v="371" dt="2022-03-22T13:48:33.396"/>
    <p1510:client id="{D01A72FB-7B0F-C334-41AE-B146CC7DDFFC}" v="7" dt="2022-03-22T13:46:31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agen, Pernille" userId="S::pernille.skagen@nav.no::a071973a-d444-443a-b884-967850bbf435" providerId="AD" clId="Web-{D01A72FB-7B0F-C334-41AE-B146CC7DDFFC}"/>
    <pc:docChg chg="modSld">
      <pc:chgData name="Skagen, Pernille" userId="S::pernille.skagen@nav.no::a071973a-d444-443a-b884-967850bbf435" providerId="AD" clId="Web-{D01A72FB-7B0F-C334-41AE-B146CC7DDFFC}" dt="2022-03-22T13:46:30.334" v="2" actId="20577"/>
      <pc:docMkLst>
        <pc:docMk/>
      </pc:docMkLst>
      <pc:sldChg chg="modSp">
        <pc:chgData name="Skagen, Pernille" userId="S::pernille.skagen@nav.no::a071973a-d444-443a-b884-967850bbf435" providerId="AD" clId="Web-{D01A72FB-7B0F-C334-41AE-B146CC7DDFFC}" dt="2022-03-22T13:46:30.334" v="2" actId="20577"/>
        <pc:sldMkLst>
          <pc:docMk/>
          <pc:sldMk cId="2203893829" sldId="299"/>
        </pc:sldMkLst>
        <pc:spChg chg="mod">
          <ac:chgData name="Skagen, Pernille" userId="S::pernille.skagen@nav.no::a071973a-d444-443a-b884-967850bbf435" providerId="AD" clId="Web-{D01A72FB-7B0F-C334-41AE-B146CC7DDFFC}" dt="2022-03-22T13:46:30.334" v="2" actId="20577"/>
          <ac:spMkLst>
            <pc:docMk/>
            <pc:sldMk cId="2203893829" sldId="299"/>
            <ac:spMk id="28" creationId="{679D2FD2-6B61-9C4F-9564-0A5530E1D201}"/>
          </ac:spMkLst>
        </pc:spChg>
      </pc:sldChg>
    </pc:docChg>
  </pc:docChgLst>
  <pc:docChgLst>
    <pc:chgData name="Kaasin, Eivind" userId="105f5eed-b714-42ee-b638-760264f30375" providerId="ADAL" clId="{B92BB65F-1A1A-4345-91E8-ED96A8C91B7E}"/>
    <pc:docChg chg="undo custSel modSld sldOrd">
      <pc:chgData name="Kaasin, Eivind" userId="105f5eed-b714-42ee-b638-760264f30375" providerId="ADAL" clId="{B92BB65F-1A1A-4345-91E8-ED96A8C91B7E}" dt="2022-03-22T13:48:33.396" v="370" actId="20577"/>
      <pc:docMkLst>
        <pc:docMk/>
      </pc:docMkLst>
      <pc:sldChg chg="modSp mod">
        <pc:chgData name="Kaasin, Eivind" userId="105f5eed-b714-42ee-b638-760264f30375" providerId="ADAL" clId="{B92BB65F-1A1A-4345-91E8-ED96A8C91B7E}" dt="2022-03-22T13:35:30.389" v="5" actId="20577"/>
        <pc:sldMkLst>
          <pc:docMk/>
          <pc:sldMk cId="2920165950" sldId="282"/>
        </pc:sldMkLst>
        <pc:spChg chg="mod">
          <ac:chgData name="Kaasin, Eivind" userId="105f5eed-b714-42ee-b638-760264f30375" providerId="ADAL" clId="{B92BB65F-1A1A-4345-91E8-ED96A8C91B7E}" dt="2022-03-22T13:35:30.389" v="5" actId="20577"/>
          <ac:spMkLst>
            <pc:docMk/>
            <pc:sldMk cId="2920165950" sldId="282"/>
            <ac:spMk id="6" creationId="{A7141818-69E9-474E-9A93-4BE27FA809DD}"/>
          </ac:spMkLst>
        </pc:spChg>
      </pc:sldChg>
      <pc:sldChg chg="modSp mod">
        <pc:chgData name="Kaasin, Eivind" userId="105f5eed-b714-42ee-b638-760264f30375" providerId="ADAL" clId="{B92BB65F-1A1A-4345-91E8-ED96A8C91B7E}" dt="2022-03-22T13:47:39.987" v="350" actId="20577"/>
        <pc:sldMkLst>
          <pc:docMk/>
          <pc:sldMk cId="1072085606" sldId="288"/>
        </pc:sldMkLst>
        <pc:spChg chg="mod">
          <ac:chgData name="Kaasin, Eivind" userId="105f5eed-b714-42ee-b638-760264f30375" providerId="ADAL" clId="{B92BB65F-1A1A-4345-91E8-ED96A8C91B7E}" dt="2022-03-22T13:47:39.987" v="350" actId="20577"/>
          <ac:spMkLst>
            <pc:docMk/>
            <pc:sldMk cId="1072085606" sldId="288"/>
            <ac:spMk id="9" creationId="{F78FECAC-01E6-534B-BD32-380732B683CB}"/>
          </ac:spMkLst>
        </pc:spChg>
      </pc:sldChg>
      <pc:sldChg chg="modSp mod">
        <pc:chgData name="Kaasin, Eivind" userId="105f5eed-b714-42ee-b638-760264f30375" providerId="ADAL" clId="{B92BB65F-1A1A-4345-91E8-ED96A8C91B7E}" dt="2022-03-22T13:35:59.807" v="8" actId="20577"/>
        <pc:sldMkLst>
          <pc:docMk/>
          <pc:sldMk cId="4013190559" sldId="295"/>
        </pc:sldMkLst>
        <pc:spChg chg="mod">
          <ac:chgData name="Kaasin, Eivind" userId="105f5eed-b714-42ee-b638-760264f30375" providerId="ADAL" clId="{B92BB65F-1A1A-4345-91E8-ED96A8C91B7E}" dt="2022-03-22T13:35:59.807" v="8" actId="20577"/>
          <ac:spMkLst>
            <pc:docMk/>
            <pc:sldMk cId="4013190559" sldId="295"/>
            <ac:spMk id="9" creationId="{F78FECAC-01E6-534B-BD32-380732B683CB}"/>
          </ac:spMkLst>
        </pc:spChg>
      </pc:sldChg>
      <pc:sldChg chg="modSp mod">
        <pc:chgData name="Kaasin, Eivind" userId="105f5eed-b714-42ee-b638-760264f30375" providerId="ADAL" clId="{B92BB65F-1A1A-4345-91E8-ED96A8C91B7E}" dt="2022-03-22T13:48:15.458" v="353" actId="20577"/>
        <pc:sldMkLst>
          <pc:docMk/>
          <pc:sldMk cId="3618034252" sldId="298"/>
        </pc:sldMkLst>
        <pc:spChg chg="mod">
          <ac:chgData name="Kaasin, Eivind" userId="105f5eed-b714-42ee-b638-760264f30375" providerId="ADAL" clId="{B92BB65F-1A1A-4345-91E8-ED96A8C91B7E}" dt="2022-03-22T13:48:15.458" v="353" actId="20577"/>
          <ac:spMkLst>
            <pc:docMk/>
            <pc:sldMk cId="3618034252" sldId="298"/>
            <ac:spMk id="9" creationId="{F78FECAC-01E6-534B-BD32-380732B683CB}"/>
          </ac:spMkLst>
        </pc:spChg>
      </pc:sldChg>
      <pc:sldChg chg="modSp mod ord">
        <pc:chgData name="Kaasin, Eivind" userId="105f5eed-b714-42ee-b638-760264f30375" providerId="ADAL" clId="{B92BB65F-1A1A-4345-91E8-ED96A8C91B7E}" dt="2022-03-22T13:48:33.396" v="370" actId="20577"/>
        <pc:sldMkLst>
          <pc:docMk/>
          <pc:sldMk cId="2203893829" sldId="299"/>
        </pc:sldMkLst>
        <pc:spChg chg="mod">
          <ac:chgData name="Kaasin, Eivind" userId="105f5eed-b714-42ee-b638-760264f30375" providerId="ADAL" clId="{B92BB65F-1A1A-4345-91E8-ED96A8C91B7E}" dt="2022-03-22T13:48:33.396" v="370" actId="20577"/>
          <ac:spMkLst>
            <pc:docMk/>
            <pc:sldMk cId="2203893829" sldId="299"/>
            <ac:spMk id="4" creationId="{7DF24FDF-1690-C849-9E61-8231A138F78E}"/>
          </ac:spMkLst>
        </pc:spChg>
        <pc:spChg chg="mod">
          <ac:chgData name="Kaasin, Eivind" userId="105f5eed-b714-42ee-b638-760264f30375" providerId="ADAL" clId="{B92BB65F-1A1A-4345-91E8-ED96A8C91B7E}" dt="2022-03-22T13:43:29.174" v="219" actId="20577"/>
          <ac:spMkLst>
            <pc:docMk/>
            <pc:sldMk cId="2203893829" sldId="299"/>
            <ac:spMk id="6" creationId="{D8D76BA3-33F3-A240-B04D-45E69E5C8A78}"/>
          </ac:spMkLst>
        </pc:spChg>
        <pc:spChg chg="mod">
          <ac:chgData name="Kaasin, Eivind" userId="105f5eed-b714-42ee-b638-760264f30375" providerId="ADAL" clId="{B92BB65F-1A1A-4345-91E8-ED96A8C91B7E}" dt="2022-03-22T13:44:05.317" v="257" actId="313"/>
          <ac:spMkLst>
            <pc:docMk/>
            <pc:sldMk cId="2203893829" sldId="299"/>
            <ac:spMk id="23" creationId="{540E0092-C490-0E43-99BA-26BBC0794CDC}"/>
          </ac:spMkLst>
        </pc:spChg>
        <pc:spChg chg="mod">
          <ac:chgData name="Kaasin, Eivind" userId="105f5eed-b714-42ee-b638-760264f30375" providerId="ADAL" clId="{B92BB65F-1A1A-4345-91E8-ED96A8C91B7E}" dt="2022-03-22T13:45:18.558" v="298" actId="20577"/>
          <ac:spMkLst>
            <pc:docMk/>
            <pc:sldMk cId="2203893829" sldId="299"/>
            <ac:spMk id="28" creationId="{679D2FD2-6B61-9C4F-9564-0A5530E1D201}"/>
          </ac:spMkLst>
        </pc:spChg>
        <pc:spChg chg="mod">
          <ac:chgData name="Kaasin, Eivind" userId="105f5eed-b714-42ee-b638-760264f30375" providerId="ADAL" clId="{B92BB65F-1A1A-4345-91E8-ED96A8C91B7E}" dt="2022-03-22T13:48:22.398" v="357" actId="20577"/>
          <ac:spMkLst>
            <pc:docMk/>
            <pc:sldMk cId="2203893829" sldId="299"/>
            <ac:spMk id="50" creationId="{3E3EC1F6-B01C-AE42-A014-13B6B954F9EC}"/>
          </ac:spMkLst>
        </pc:spChg>
        <pc:spChg chg="mod">
          <ac:chgData name="Kaasin, Eivind" userId="105f5eed-b714-42ee-b638-760264f30375" providerId="ADAL" clId="{B92BB65F-1A1A-4345-91E8-ED96A8C91B7E}" dt="2022-03-22T13:46:05.928" v="312" actId="20577"/>
          <ac:spMkLst>
            <pc:docMk/>
            <pc:sldMk cId="2203893829" sldId="299"/>
            <ac:spMk id="53" creationId="{51F28EDA-8EB6-4E41-AD84-9A54C9F9CD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AAFE-6EA0-7B4A-820C-059088BD6FB5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E0040-6794-0745-8A9B-EFD9B9DE71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972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E0040-6794-0745-8A9B-EFD9B9DE7147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E0040-6794-0745-8A9B-EFD9B9DE714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4601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E0040-6794-0745-8A9B-EFD9B9DE7147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78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F2A65B-AFC0-8540-B691-4A58C8513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D9D4A9B-7C65-E845-BDD3-766FC1D92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D4DED9-E880-4244-848E-70C3D14E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B28AEC-C736-D24D-B332-C172314D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D63CB7-D828-8845-B856-A1F18EC2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91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639D53-C25E-214D-823F-621C9045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52467AA-2630-3A47-B257-1EBEB6376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BF03818-CC88-F446-843F-05FD7659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98BF06-7B2F-C74D-B6ED-0D2B743B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229E94-CE35-2D4D-B384-7B9D70D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0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36A7986-5897-6D49-811C-7DE056AAE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4247C4F-94AD-EE4B-B53C-6B8263CB4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17A593-E09D-1546-80DF-CF65789B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11778D-3DAC-0A46-A48A-416C90F9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F74376-3A0E-6347-A67E-F503F50D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34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C71B37-D95F-124D-93AE-75CD3DC3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D2160A-8B0F-5546-883E-F8251FE65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4A7FC7-CBDB-E140-9BFC-68B4D1878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BD43FC-54EF-7A46-8ACF-55E9109E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814E6F1-AA30-294E-9CCD-6E786088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549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1C0338-56FD-F14B-B493-3D1BDDB4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3FE6D45-F1A4-504E-BC77-D96086DB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362C18-EA06-0A45-94F6-1A5EEB83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7E0297-3A0C-CD43-B728-B9109965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F3F5FB-EA84-D540-8562-4148E9D9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315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EEBE30-1FAD-A940-B506-50B099B48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A3A73A-F05C-0948-A5B1-6BE102FA5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8ADCBEA-6E27-FE43-A70D-349A5B147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A5B67AB-5BC6-8D4E-BD8A-CB80E42B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6268768-B2E1-5942-86F1-425BA953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4EBF8E2-A80B-E54B-8F3C-4B2CAA86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099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57A6A3-3334-0F42-A84E-7920439A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6A5A878-8660-0640-B41B-48C1BACE1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550B618-F848-0B44-AADC-F2CBF6CA9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C263E25-D8C5-EF40-801C-0A16263C0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4604332-B6E5-1949-A0BD-43B1A02B1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C2A67C5-5968-A741-AAB4-78B33A10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5D0A897-ED8E-6944-836A-FA1C6324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EC0B0DE-A268-474C-88EC-13F30BB2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9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53714E-8EA8-5B4E-A75A-87665609E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A9D431E-6F3D-404F-8AC8-D081C823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837948A-B3B4-2042-95CF-23EB2A16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9DE4920-DD46-6E46-BF96-527D6DFC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6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BD7FC1E-4AA5-D74C-83E0-3D3F8D11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AD39093-CD32-794D-83BB-12525438F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EE8B14C-CA4F-EE46-B141-EE9168F2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700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3B404D-8FE9-044E-ADD8-67BA6FE3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501C0B-FC0F-5144-BD45-60CAA93D7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F01004-4E0D-E348-9D70-5EA3F512B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2AEB07B-BD38-734C-87FF-0EAB585B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7BE7F89-6816-CD47-8A1C-11F70359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20DA3A9-A30D-6D4E-B0BF-5F9233D1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164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BC91BB-4C7C-2A41-ACF9-CD4955AC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6E47C88-DC4A-2A4C-8665-839A14030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E210D16-2203-8845-9E44-248791272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CDAC681-2C80-8E44-9BF1-E2061ADD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D9AB3E5-5A83-2B40-BA5E-7BF1F4F4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27F9D50-AE23-D74F-92EB-8977DBD9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996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D8C044F-E010-DD4D-A8C7-616919FB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06CFDB-6CA8-C142-8312-85C08CFFE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850A91-2AEE-C141-90F4-DEFB27F59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FB3-D8D7-9D4D-99C7-4D16AB2F267E}" type="datetimeFigureOut">
              <a:rPr lang="nb-NO" smtClean="0"/>
              <a:t>22.03.2022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AB6D71-A246-724C-9884-923715AFB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C53066-CEC3-B948-B9D2-9C9E29246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B44E-AB1F-3845-B740-8B6B2006D5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66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kstSylinder 27">
            <a:extLst>
              <a:ext uri="{FF2B5EF4-FFF2-40B4-BE49-F238E27FC236}">
                <a16:creationId xmlns:a16="http://schemas.microsoft.com/office/drawing/2014/main" id="{FD015268-EA5B-2F4E-9F2E-CB33BFEE2DAE}"/>
              </a:ext>
            </a:extLst>
          </p:cNvPr>
          <p:cNvSpPr txBox="1"/>
          <p:nvPr/>
        </p:nvSpPr>
        <p:spPr>
          <a:xfrm>
            <a:off x="0" y="4151348"/>
            <a:ext cx="12192000" cy="1261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3800" b="1"/>
              <a:t>Forbedring</a:t>
            </a:r>
            <a:r>
              <a:rPr lang="nb-NO" sz="3800"/>
              <a:t> av vår </a:t>
            </a:r>
          </a:p>
          <a:p>
            <a:pPr algn="ctr"/>
            <a:r>
              <a:rPr lang="nb-NO" sz="3800"/>
              <a:t>hybride arbeidshverdag</a:t>
            </a:r>
            <a:endParaRPr lang="nb-NO" sz="3800">
              <a:cs typeface="Calibri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914FF94-653C-9C48-B9A5-2C8FCCBBC479}"/>
              </a:ext>
            </a:extLst>
          </p:cNvPr>
          <p:cNvSpPr/>
          <p:nvPr/>
        </p:nvSpPr>
        <p:spPr>
          <a:xfrm>
            <a:off x="4670748" y="1077065"/>
            <a:ext cx="2850503" cy="28505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B417B8A0-5626-B14E-8D6E-6EC029A592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064"/>
          <a:stretch/>
        </p:blipFill>
        <p:spPr>
          <a:xfrm>
            <a:off x="5281546" y="1881055"/>
            <a:ext cx="1628905" cy="136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0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837D50AC-1358-5245-A3B2-204AA42C08FD}"/>
              </a:ext>
            </a:extLst>
          </p:cNvPr>
          <p:cNvSpPr/>
          <p:nvPr/>
        </p:nvSpPr>
        <p:spPr>
          <a:xfrm>
            <a:off x="4667509" y="1235565"/>
            <a:ext cx="7062466" cy="13340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            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75BE62F-A0CE-CD47-A853-1AB1F5E40FAC}"/>
              </a:ext>
            </a:extLst>
          </p:cNvPr>
          <p:cNvSpPr/>
          <p:nvPr/>
        </p:nvSpPr>
        <p:spPr>
          <a:xfrm>
            <a:off x="1" y="1"/>
            <a:ext cx="4089399" cy="6857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6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52C05F86-DC05-9540-888A-46E69A3EC59C}"/>
              </a:ext>
            </a:extLst>
          </p:cNvPr>
          <p:cNvSpPr txBox="1">
            <a:spLocks/>
          </p:cNvSpPr>
          <p:nvPr/>
        </p:nvSpPr>
        <p:spPr>
          <a:xfrm>
            <a:off x="381000" y="460647"/>
            <a:ext cx="3708400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800">
                <a:latin typeface="Calibri" panose="020F0502020204030204" pitchFamily="34" charset="0"/>
                <a:cs typeface="Calibri" panose="020F0502020204030204" pitchFamily="34" charset="0"/>
              </a:rPr>
              <a:t>Hvordan kan vår hybride arbeidshverdag bli enda bedre?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AF6AE504-A84B-4E4E-844D-0E9D5690FBD9}"/>
              </a:ext>
            </a:extLst>
          </p:cNvPr>
          <p:cNvCxnSpPr>
            <a:cxnSpLocks/>
          </p:cNvCxnSpPr>
          <p:nvPr/>
        </p:nvCxnSpPr>
        <p:spPr>
          <a:xfrm>
            <a:off x="485809" y="1800482"/>
            <a:ext cx="311778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F78FECAC-01E6-534B-BD32-380732B683CB}"/>
              </a:ext>
            </a:extLst>
          </p:cNvPr>
          <p:cNvSpPr txBox="1">
            <a:spLocks/>
          </p:cNvSpPr>
          <p:nvPr/>
        </p:nvSpPr>
        <p:spPr>
          <a:xfrm>
            <a:off x="377912" y="1984585"/>
            <a:ext cx="3534332" cy="42710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nb-NO" sz="1600" b="1"/>
              <a:t>Del 1: Lag forslag til tiltak</a:t>
            </a:r>
          </a:p>
          <a:p>
            <a:pPr fontAlgn="base"/>
            <a:endParaRPr lang="nb-NO" sz="1600"/>
          </a:p>
          <a:p>
            <a:pPr fontAlgn="base"/>
            <a:r>
              <a:rPr lang="nb-NO" sz="1600"/>
              <a:t>Ta utgangspunkt i tilbakemeldingene og skriv ned forslag til tiltak fordelt på kategoriene til høyre.</a:t>
            </a:r>
          </a:p>
          <a:p>
            <a:pPr fontAlgn="base"/>
            <a:endParaRPr lang="nb-NO" sz="1600" i="1"/>
          </a:p>
          <a:p>
            <a:pPr fontAlgn="base"/>
            <a:r>
              <a:rPr lang="nb-NO" sz="1600" i="1"/>
              <a:t>Tid: 5 minutter</a:t>
            </a:r>
            <a:endParaRPr lang="nb-NO" sz="1600"/>
          </a:p>
          <a:p>
            <a:pPr fontAlgn="base"/>
            <a:endParaRPr lang="nb-NO" sz="1600"/>
          </a:p>
          <a:p>
            <a:pPr fontAlgn="base"/>
            <a:r>
              <a:rPr lang="nb-NO" sz="1600" b="1"/>
              <a:t>Del 2: Presenter forslagene i plenum</a:t>
            </a:r>
          </a:p>
          <a:p>
            <a:pPr fontAlgn="base"/>
            <a:endParaRPr lang="nb-NO" sz="1600" i="1"/>
          </a:p>
          <a:p>
            <a:pPr fontAlgn="base"/>
            <a:r>
              <a:rPr lang="nb-NO" sz="1600" i="1"/>
              <a:t>Tid: 10 minutter</a:t>
            </a:r>
            <a:endParaRPr lang="nb-NO" sz="1600"/>
          </a:p>
          <a:p>
            <a:pPr fontAlgn="base"/>
            <a:endParaRPr lang="nb-NO" sz="1600"/>
          </a:p>
          <a:p>
            <a:pPr fontAlgn="base"/>
            <a:r>
              <a:rPr lang="nb-NO" sz="1600" b="1"/>
              <a:t>Del 3: Gi dine stemmer</a:t>
            </a:r>
          </a:p>
          <a:p>
            <a:pPr fontAlgn="base"/>
            <a:endParaRPr lang="nb-NO" sz="1600">
              <a:cs typeface="Calibri"/>
            </a:endParaRPr>
          </a:p>
          <a:p>
            <a:pPr fontAlgn="base"/>
            <a:r>
              <a:rPr lang="nb-NO" sz="1600">
                <a:cs typeface="Calibri"/>
              </a:rPr>
              <a:t>Gi tre stemmer til forslagene du liker best. </a:t>
            </a:r>
          </a:p>
          <a:p>
            <a:pPr fontAlgn="base"/>
            <a:endParaRPr lang="nb-NO" sz="1600">
              <a:cs typeface="Calibri"/>
            </a:endParaRPr>
          </a:p>
          <a:p>
            <a:pPr fontAlgn="base"/>
            <a:r>
              <a:rPr lang="nb-NO" sz="1600" i="1"/>
              <a:t>Tid: 10 minutter</a:t>
            </a:r>
            <a:endParaRPr lang="nb-NO" sz="1600"/>
          </a:p>
          <a:p>
            <a:pPr fontAlgn="base"/>
            <a:endParaRPr lang="nb-NO" sz="1600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34A83345-48B1-3746-A072-A833FB4DF441}"/>
              </a:ext>
            </a:extLst>
          </p:cNvPr>
          <p:cNvSpPr txBox="1"/>
          <p:nvPr/>
        </p:nvSpPr>
        <p:spPr>
          <a:xfrm>
            <a:off x="5801643" y="1659443"/>
            <a:ext cx="5659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i="1"/>
              <a:t>Hva kan vi </a:t>
            </a:r>
            <a:r>
              <a:rPr lang="nb-NO" b="1" i="1"/>
              <a:t>begynne å gjøre </a:t>
            </a:r>
            <a:r>
              <a:rPr lang="nb-NO" i="1"/>
              <a:t>(som vi ikke har gjort før)?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F278F30-C15C-B546-BFC6-63CB48B17C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250"/>
          <a:stretch/>
        </p:blipFill>
        <p:spPr>
          <a:xfrm>
            <a:off x="4872600" y="1591341"/>
            <a:ext cx="844930" cy="732977"/>
          </a:xfrm>
          <a:prstGeom prst="rect">
            <a:avLst/>
          </a:prstGeom>
        </p:spPr>
      </p:pic>
      <p:sp>
        <p:nvSpPr>
          <p:cNvPr id="28" name="TekstSylinder 27">
            <a:extLst>
              <a:ext uri="{FF2B5EF4-FFF2-40B4-BE49-F238E27FC236}">
                <a16:creationId xmlns:a16="http://schemas.microsoft.com/office/drawing/2014/main" id="{D747D094-4244-F14E-95FA-B39D62F27915}"/>
              </a:ext>
            </a:extLst>
          </p:cNvPr>
          <p:cNvSpPr txBox="1"/>
          <p:nvPr/>
        </p:nvSpPr>
        <p:spPr>
          <a:xfrm>
            <a:off x="5801643" y="1987279"/>
            <a:ext cx="60124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b="0" i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F.eks. «Oppdatere kalenderen i Outlook med dagene vi har hjemmekontor».</a:t>
            </a:r>
            <a:r>
              <a:rPr lang="nb-NO" sz="1400" b="0" i="1">
                <a:solidFill>
                  <a:srgbClr val="000000"/>
                </a:solidFill>
                <a:effectLst/>
                <a:latin typeface="WordVisiCarriageReturn_MSFontService"/>
              </a:rPr>
              <a:t> </a:t>
            </a:r>
            <a:endParaRPr lang="nb-NO" sz="1400" i="1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99AC2979-2902-3143-9719-F5B7BA11977C}"/>
              </a:ext>
            </a:extLst>
          </p:cNvPr>
          <p:cNvSpPr/>
          <p:nvPr/>
        </p:nvSpPr>
        <p:spPr>
          <a:xfrm>
            <a:off x="4667509" y="2768937"/>
            <a:ext cx="7062466" cy="13340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            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532C7C94-024F-484C-9B5C-126EF6925A31}"/>
              </a:ext>
            </a:extLst>
          </p:cNvPr>
          <p:cNvSpPr txBox="1"/>
          <p:nvPr/>
        </p:nvSpPr>
        <p:spPr>
          <a:xfrm>
            <a:off x="5801643" y="3192815"/>
            <a:ext cx="5659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i="1"/>
              <a:t>Hva skal vi </a:t>
            </a:r>
            <a:r>
              <a:rPr lang="nb-NO" b="1" i="1"/>
              <a:t>slutte med </a:t>
            </a:r>
            <a:r>
              <a:rPr lang="nb-NO" i="1"/>
              <a:t>(som ikke gir noe verdi)?  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C8CCA2A3-5B8F-6C44-AB68-BAC81B7DA9D5}"/>
              </a:ext>
            </a:extLst>
          </p:cNvPr>
          <p:cNvSpPr txBox="1"/>
          <p:nvPr/>
        </p:nvSpPr>
        <p:spPr>
          <a:xfrm>
            <a:off x="5801643" y="3520651"/>
            <a:ext cx="60124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i="1">
                <a:solidFill>
                  <a:srgbClr val="000000"/>
                </a:solidFill>
                <a:latin typeface="Calibri" panose="020F0502020204030204" pitchFamily="34" charset="0"/>
              </a:rPr>
              <a:t>F.eks. «Bruke møter til å oppdatere hverandre».</a:t>
            </a:r>
            <a:r>
              <a:rPr lang="nb-NO" sz="1400" i="1">
                <a:solidFill>
                  <a:srgbClr val="000000"/>
                </a:solidFill>
                <a:latin typeface="WordVisiCarriageReturn_MSFontService"/>
              </a:rPr>
              <a:t> </a:t>
            </a:r>
            <a:endParaRPr lang="nb-NO" sz="1400" i="1"/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1E8B5BB3-D938-F84E-A4F3-14C2FCAE66D0}"/>
              </a:ext>
            </a:extLst>
          </p:cNvPr>
          <p:cNvSpPr/>
          <p:nvPr/>
        </p:nvSpPr>
        <p:spPr>
          <a:xfrm>
            <a:off x="4667509" y="4302309"/>
            <a:ext cx="7062466" cy="13340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            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D438CD69-78CD-4147-A1F7-9EB43D3A1D50}"/>
              </a:ext>
            </a:extLst>
          </p:cNvPr>
          <p:cNvSpPr txBox="1"/>
          <p:nvPr/>
        </p:nvSpPr>
        <p:spPr>
          <a:xfrm>
            <a:off x="5801643" y="4726187"/>
            <a:ext cx="5659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i="1"/>
              <a:t>Hva skal </a:t>
            </a:r>
            <a:r>
              <a:rPr lang="nb-NO" b="1" i="1"/>
              <a:t>vi fortsette med </a:t>
            </a:r>
            <a:r>
              <a:rPr lang="nb-NO" i="1"/>
              <a:t>(som allerede fungerer bra)? 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1609832E-FD84-534E-BD0E-D8CC5CCE5B5F}"/>
              </a:ext>
            </a:extLst>
          </p:cNvPr>
          <p:cNvSpPr txBox="1"/>
          <p:nvPr/>
        </p:nvSpPr>
        <p:spPr>
          <a:xfrm>
            <a:off x="5801643" y="5054023"/>
            <a:ext cx="60124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i="1">
                <a:solidFill>
                  <a:srgbClr val="000000"/>
                </a:solidFill>
                <a:latin typeface="Calibri" panose="020F0502020204030204" pitchFamily="34" charset="0"/>
              </a:rPr>
              <a:t>F.eks. «Ha fredagsmøter til å feire det vi har fått til i løpet av uka».</a:t>
            </a:r>
            <a:r>
              <a:rPr lang="nb-NO" sz="1400" i="1">
                <a:solidFill>
                  <a:srgbClr val="000000"/>
                </a:solidFill>
                <a:latin typeface="WordVisiCarriageReturn_MSFontService"/>
              </a:rPr>
              <a:t> </a:t>
            </a:r>
            <a:endParaRPr lang="nb-NO" sz="1400" i="1"/>
          </a:p>
        </p:txBody>
      </p:sp>
      <p:pic>
        <p:nvPicPr>
          <p:cNvPr id="33" name="Bilde 32">
            <a:extLst>
              <a:ext uri="{FF2B5EF4-FFF2-40B4-BE49-F238E27FC236}">
                <a16:creationId xmlns:a16="http://schemas.microsoft.com/office/drawing/2014/main" id="{C850C758-2926-154D-A47A-B0D100042E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857" y="4707698"/>
            <a:ext cx="759238" cy="759238"/>
          </a:xfrm>
          <a:prstGeom prst="rect">
            <a:avLst/>
          </a:prstGeom>
        </p:spPr>
      </p:pic>
      <p:pic>
        <p:nvPicPr>
          <p:cNvPr id="34" name="Bilde 33">
            <a:extLst>
              <a:ext uri="{FF2B5EF4-FFF2-40B4-BE49-F238E27FC236}">
                <a16:creationId xmlns:a16="http://schemas.microsoft.com/office/drawing/2014/main" id="{4C48544D-F280-5746-A55A-60473DDC36D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3524"/>
          <a:stretch/>
        </p:blipFill>
        <p:spPr>
          <a:xfrm>
            <a:off x="4916857" y="3131102"/>
            <a:ext cx="748152" cy="64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3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D9F4A82D-7E3D-6541-B2A8-5391E3736E11}"/>
              </a:ext>
            </a:extLst>
          </p:cNvPr>
          <p:cNvSpPr txBox="1"/>
          <p:nvPr/>
        </p:nvSpPr>
        <p:spPr>
          <a:xfrm>
            <a:off x="568311" y="739867"/>
            <a:ext cx="315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/>
              <a:t>Hva </a:t>
            </a:r>
            <a:r>
              <a:rPr lang="nb-NO" sz="1600" b="1"/>
              <a:t>skal vi begynne å gjøre </a:t>
            </a:r>
            <a:br>
              <a:rPr lang="nb-NO" sz="1600"/>
            </a:br>
            <a:r>
              <a:rPr lang="nb-NO" sz="1600"/>
              <a:t>(som vi ikke har gjort før)? </a:t>
            </a:r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BB70DEE8-64E3-444C-9B2C-9CEA916037F5}"/>
              </a:ext>
            </a:extLst>
          </p:cNvPr>
          <p:cNvCxnSpPr>
            <a:cxnSpLocks/>
          </p:cNvCxnSpPr>
          <p:nvPr/>
        </p:nvCxnSpPr>
        <p:spPr>
          <a:xfrm>
            <a:off x="637825" y="1422142"/>
            <a:ext cx="322878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>
            <a:extLst>
              <a:ext uri="{FF2B5EF4-FFF2-40B4-BE49-F238E27FC236}">
                <a16:creationId xmlns:a16="http://schemas.microsoft.com/office/drawing/2014/main" id="{D560D47A-FD45-BE43-B866-009889DB625C}"/>
              </a:ext>
            </a:extLst>
          </p:cNvPr>
          <p:cNvSpPr/>
          <p:nvPr/>
        </p:nvSpPr>
        <p:spPr>
          <a:xfrm>
            <a:off x="648808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37AA1176-2467-A14C-B58F-E98DCEA7F17D}"/>
              </a:ext>
            </a:extLst>
          </p:cNvPr>
          <p:cNvSpPr/>
          <p:nvPr/>
        </p:nvSpPr>
        <p:spPr>
          <a:xfrm>
            <a:off x="2303076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84916353-93A1-4149-82C3-C7910B764174}"/>
              </a:ext>
            </a:extLst>
          </p:cNvPr>
          <p:cNvSpPr/>
          <p:nvPr/>
        </p:nvSpPr>
        <p:spPr>
          <a:xfrm>
            <a:off x="637825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0E4E2234-6F64-FE42-B358-AC48AE315A40}"/>
              </a:ext>
            </a:extLst>
          </p:cNvPr>
          <p:cNvSpPr/>
          <p:nvPr/>
        </p:nvSpPr>
        <p:spPr>
          <a:xfrm>
            <a:off x="2292093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DAFB82ED-EC9C-E846-97C4-AFE474D349D0}"/>
              </a:ext>
            </a:extLst>
          </p:cNvPr>
          <p:cNvSpPr/>
          <p:nvPr/>
        </p:nvSpPr>
        <p:spPr>
          <a:xfrm>
            <a:off x="637825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27BAFC55-90EB-9B45-AE1C-F69B6D52E93C}"/>
              </a:ext>
            </a:extLst>
          </p:cNvPr>
          <p:cNvSpPr/>
          <p:nvPr/>
        </p:nvSpPr>
        <p:spPr>
          <a:xfrm>
            <a:off x="2292093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C2D65225-E36B-4245-9489-FEDE836F5B38}"/>
              </a:ext>
            </a:extLst>
          </p:cNvPr>
          <p:cNvSpPr/>
          <p:nvPr/>
        </p:nvSpPr>
        <p:spPr>
          <a:xfrm>
            <a:off x="637825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DA1A93D4-5F8D-D34E-B706-20540134293C}"/>
              </a:ext>
            </a:extLst>
          </p:cNvPr>
          <p:cNvSpPr/>
          <p:nvPr/>
        </p:nvSpPr>
        <p:spPr>
          <a:xfrm>
            <a:off x="2292093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0" name="TekstSylinder 99">
            <a:extLst>
              <a:ext uri="{FF2B5EF4-FFF2-40B4-BE49-F238E27FC236}">
                <a16:creationId xmlns:a16="http://schemas.microsoft.com/office/drawing/2014/main" id="{13197378-E5DD-E14E-85BF-3E4C072C5E3D}"/>
              </a:ext>
            </a:extLst>
          </p:cNvPr>
          <p:cNvSpPr txBox="1"/>
          <p:nvPr/>
        </p:nvSpPr>
        <p:spPr>
          <a:xfrm>
            <a:off x="4469632" y="740797"/>
            <a:ext cx="315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/>
              <a:t>Hva </a:t>
            </a:r>
            <a:r>
              <a:rPr lang="nb-NO" sz="1600" b="1"/>
              <a:t>skal vi slutte med</a:t>
            </a:r>
            <a:r>
              <a:rPr lang="nb-NO" sz="1600"/>
              <a:t>?</a:t>
            </a:r>
            <a:br>
              <a:rPr lang="nb-NO" sz="1600"/>
            </a:br>
            <a:r>
              <a:rPr lang="nb-NO" sz="1600"/>
              <a:t>(som ikke gir noen verdi)</a:t>
            </a:r>
          </a:p>
        </p:txBody>
      </p:sp>
      <p:cxnSp>
        <p:nvCxnSpPr>
          <p:cNvPr id="101" name="Rett linje 100">
            <a:extLst>
              <a:ext uri="{FF2B5EF4-FFF2-40B4-BE49-F238E27FC236}">
                <a16:creationId xmlns:a16="http://schemas.microsoft.com/office/drawing/2014/main" id="{B99C6323-8155-914B-8037-AD14C54A76F6}"/>
              </a:ext>
            </a:extLst>
          </p:cNvPr>
          <p:cNvCxnSpPr>
            <a:cxnSpLocks/>
          </p:cNvCxnSpPr>
          <p:nvPr/>
        </p:nvCxnSpPr>
        <p:spPr>
          <a:xfrm>
            <a:off x="4523012" y="1422142"/>
            <a:ext cx="322878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ktangel 101">
            <a:extLst>
              <a:ext uri="{FF2B5EF4-FFF2-40B4-BE49-F238E27FC236}">
                <a16:creationId xmlns:a16="http://schemas.microsoft.com/office/drawing/2014/main" id="{7BC0C5F8-016A-FD4D-A16F-9900ABE023DC}"/>
              </a:ext>
            </a:extLst>
          </p:cNvPr>
          <p:cNvSpPr/>
          <p:nvPr/>
        </p:nvSpPr>
        <p:spPr>
          <a:xfrm>
            <a:off x="4533995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3" name="Rektangel 102">
            <a:extLst>
              <a:ext uri="{FF2B5EF4-FFF2-40B4-BE49-F238E27FC236}">
                <a16:creationId xmlns:a16="http://schemas.microsoft.com/office/drawing/2014/main" id="{267C8CC6-C974-4A41-A18C-FFCFF633FC76}"/>
              </a:ext>
            </a:extLst>
          </p:cNvPr>
          <p:cNvSpPr/>
          <p:nvPr/>
        </p:nvSpPr>
        <p:spPr>
          <a:xfrm>
            <a:off x="6188263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4" name="Rektangel 103">
            <a:extLst>
              <a:ext uri="{FF2B5EF4-FFF2-40B4-BE49-F238E27FC236}">
                <a16:creationId xmlns:a16="http://schemas.microsoft.com/office/drawing/2014/main" id="{FB439556-B2F4-9247-8916-1EF10BEC36EF}"/>
              </a:ext>
            </a:extLst>
          </p:cNvPr>
          <p:cNvSpPr/>
          <p:nvPr/>
        </p:nvSpPr>
        <p:spPr>
          <a:xfrm>
            <a:off x="4523012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5" name="Rektangel 104">
            <a:extLst>
              <a:ext uri="{FF2B5EF4-FFF2-40B4-BE49-F238E27FC236}">
                <a16:creationId xmlns:a16="http://schemas.microsoft.com/office/drawing/2014/main" id="{1CDC53A2-761A-C94D-BDE8-0837550FAA65}"/>
              </a:ext>
            </a:extLst>
          </p:cNvPr>
          <p:cNvSpPr/>
          <p:nvPr/>
        </p:nvSpPr>
        <p:spPr>
          <a:xfrm>
            <a:off x="6177280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6" name="Rektangel 105">
            <a:extLst>
              <a:ext uri="{FF2B5EF4-FFF2-40B4-BE49-F238E27FC236}">
                <a16:creationId xmlns:a16="http://schemas.microsoft.com/office/drawing/2014/main" id="{A71932CF-F5C3-6141-8E6B-B942132314DB}"/>
              </a:ext>
            </a:extLst>
          </p:cNvPr>
          <p:cNvSpPr/>
          <p:nvPr/>
        </p:nvSpPr>
        <p:spPr>
          <a:xfrm>
            <a:off x="4523012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7" name="Rektangel 106">
            <a:extLst>
              <a:ext uri="{FF2B5EF4-FFF2-40B4-BE49-F238E27FC236}">
                <a16:creationId xmlns:a16="http://schemas.microsoft.com/office/drawing/2014/main" id="{2CF42B49-3556-D841-A248-F53BEBBCCFD0}"/>
              </a:ext>
            </a:extLst>
          </p:cNvPr>
          <p:cNvSpPr/>
          <p:nvPr/>
        </p:nvSpPr>
        <p:spPr>
          <a:xfrm>
            <a:off x="6177280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8" name="Rektangel 107">
            <a:extLst>
              <a:ext uri="{FF2B5EF4-FFF2-40B4-BE49-F238E27FC236}">
                <a16:creationId xmlns:a16="http://schemas.microsoft.com/office/drawing/2014/main" id="{7BE3A063-FEB9-A74B-AADA-9F4805DA89A4}"/>
              </a:ext>
            </a:extLst>
          </p:cNvPr>
          <p:cNvSpPr/>
          <p:nvPr/>
        </p:nvSpPr>
        <p:spPr>
          <a:xfrm>
            <a:off x="4523012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09" name="Rektangel 108">
            <a:extLst>
              <a:ext uri="{FF2B5EF4-FFF2-40B4-BE49-F238E27FC236}">
                <a16:creationId xmlns:a16="http://schemas.microsoft.com/office/drawing/2014/main" id="{3167DDD3-EDA2-0F4E-A122-9AB09DB86B4A}"/>
              </a:ext>
            </a:extLst>
          </p:cNvPr>
          <p:cNvSpPr/>
          <p:nvPr/>
        </p:nvSpPr>
        <p:spPr>
          <a:xfrm>
            <a:off x="6177280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13" name="TekstSylinder 112">
            <a:extLst>
              <a:ext uri="{FF2B5EF4-FFF2-40B4-BE49-F238E27FC236}">
                <a16:creationId xmlns:a16="http://schemas.microsoft.com/office/drawing/2014/main" id="{35BF12A0-F318-F54F-BD37-2F11F1EA41E4}"/>
              </a:ext>
            </a:extLst>
          </p:cNvPr>
          <p:cNvSpPr txBox="1"/>
          <p:nvPr/>
        </p:nvSpPr>
        <p:spPr>
          <a:xfrm>
            <a:off x="8338686" y="781447"/>
            <a:ext cx="3432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/>
              <a:t>Hva </a:t>
            </a:r>
            <a:r>
              <a:rPr lang="nb-NO" sz="1600" b="1"/>
              <a:t>skal vi fortsette med</a:t>
            </a:r>
            <a:r>
              <a:rPr lang="nb-NO" sz="1600"/>
              <a:t>?</a:t>
            </a:r>
            <a:br>
              <a:rPr lang="nb-NO" sz="1600"/>
            </a:br>
            <a:r>
              <a:rPr lang="nb-NO" sz="1600"/>
              <a:t>(som fungerer og som vi kan forbedre)</a:t>
            </a:r>
          </a:p>
        </p:txBody>
      </p:sp>
      <p:cxnSp>
        <p:nvCxnSpPr>
          <p:cNvPr id="114" name="Rett linje 113">
            <a:extLst>
              <a:ext uri="{FF2B5EF4-FFF2-40B4-BE49-F238E27FC236}">
                <a16:creationId xmlns:a16="http://schemas.microsoft.com/office/drawing/2014/main" id="{EC0DEC46-AFF5-0644-99F7-958720FD3362}"/>
              </a:ext>
            </a:extLst>
          </p:cNvPr>
          <p:cNvCxnSpPr>
            <a:cxnSpLocks/>
          </p:cNvCxnSpPr>
          <p:nvPr/>
        </p:nvCxnSpPr>
        <p:spPr>
          <a:xfrm>
            <a:off x="8408199" y="1422142"/>
            <a:ext cx="322878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ktangel 114">
            <a:extLst>
              <a:ext uri="{FF2B5EF4-FFF2-40B4-BE49-F238E27FC236}">
                <a16:creationId xmlns:a16="http://schemas.microsoft.com/office/drawing/2014/main" id="{BBE5D3E8-C854-2646-A9BD-C689E9D71F85}"/>
              </a:ext>
            </a:extLst>
          </p:cNvPr>
          <p:cNvSpPr/>
          <p:nvPr/>
        </p:nvSpPr>
        <p:spPr>
          <a:xfrm>
            <a:off x="8419182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16" name="Rektangel 115">
            <a:extLst>
              <a:ext uri="{FF2B5EF4-FFF2-40B4-BE49-F238E27FC236}">
                <a16:creationId xmlns:a16="http://schemas.microsoft.com/office/drawing/2014/main" id="{7070C37E-5574-B24E-947E-8B9F0A6F03F1}"/>
              </a:ext>
            </a:extLst>
          </p:cNvPr>
          <p:cNvSpPr/>
          <p:nvPr/>
        </p:nvSpPr>
        <p:spPr>
          <a:xfrm>
            <a:off x="10073450" y="1633214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17" name="Rektangel 116">
            <a:extLst>
              <a:ext uri="{FF2B5EF4-FFF2-40B4-BE49-F238E27FC236}">
                <a16:creationId xmlns:a16="http://schemas.microsoft.com/office/drawing/2014/main" id="{4A694428-A221-F746-94FC-FA449E0217FC}"/>
              </a:ext>
            </a:extLst>
          </p:cNvPr>
          <p:cNvSpPr/>
          <p:nvPr/>
        </p:nvSpPr>
        <p:spPr>
          <a:xfrm>
            <a:off x="8408199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18" name="Rektangel 117">
            <a:extLst>
              <a:ext uri="{FF2B5EF4-FFF2-40B4-BE49-F238E27FC236}">
                <a16:creationId xmlns:a16="http://schemas.microsoft.com/office/drawing/2014/main" id="{CDAE525A-6B71-854C-AF71-3A047F6EBA6B}"/>
              </a:ext>
            </a:extLst>
          </p:cNvPr>
          <p:cNvSpPr/>
          <p:nvPr/>
        </p:nvSpPr>
        <p:spPr>
          <a:xfrm>
            <a:off x="10062467" y="25524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19" name="Rektangel 118">
            <a:extLst>
              <a:ext uri="{FF2B5EF4-FFF2-40B4-BE49-F238E27FC236}">
                <a16:creationId xmlns:a16="http://schemas.microsoft.com/office/drawing/2014/main" id="{59C1AF8E-047F-3340-A8B5-73B4BD9D15C9}"/>
              </a:ext>
            </a:extLst>
          </p:cNvPr>
          <p:cNvSpPr/>
          <p:nvPr/>
        </p:nvSpPr>
        <p:spPr>
          <a:xfrm>
            <a:off x="8408199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20" name="Rektangel 119">
            <a:extLst>
              <a:ext uri="{FF2B5EF4-FFF2-40B4-BE49-F238E27FC236}">
                <a16:creationId xmlns:a16="http://schemas.microsoft.com/office/drawing/2014/main" id="{6BF8927E-2E2D-5F4F-B285-6AA2F0082C74}"/>
              </a:ext>
            </a:extLst>
          </p:cNvPr>
          <p:cNvSpPr/>
          <p:nvPr/>
        </p:nvSpPr>
        <p:spPr>
          <a:xfrm>
            <a:off x="10062467" y="3471780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21" name="Rektangel 120">
            <a:extLst>
              <a:ext uri="{FF2B5EF4-FFF2-40B4-BE49-F238E27FC236}">
                <a16:creationId xmlns:a16="http://schemas.microsoft.com/office/drawing/2014/main" id="{BDCEC788-0F6D-2A47-99F8-838ADFEDE332}"/>
              </a:ext>
            </a:extLst>
          </p:cNvPr>
          <p:cNvSpPr/>
          <p:nvPr/>
        </p:nvSpPr>
        <p:spPr>
          <a:xfrm>
            <a:off x="8408199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22" name="Rektangel 121">
            <a:extLst>
              <a:ext uri="{FF2B5EF4-FFF2-40B4-BE49-F238E27FC236}">
                <a16:creationId xmlns:a16="http://schemas.microsoft.com/office/drawing/2014/main" id="{49A06BDE-5047-564F-ABE9-8D74DF154B22}"/>
              </a:ext>
            </a:extLst>
          </p:cNvPr>
          <p:cNvSpPr/>
          <p:nvPr/>
        </p:nvSpPr>
        <p:spPr>
          <a:xfrm>
            <a:off x="10062467" y="4391063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5DF287A9-76C3-A145-8CB5-F8C4A3729447}"/>
              </a:ext>
            </a:extLst>
          </p:cNvPr>
          <p:cNvSpPr/>
          <p:nvPr/>
        </p:nvSpPr>
        <p:spPr>
          <a:xfrm>
            <a:off x="9137587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97601AF7-097B-2B49-9AF3-245FDEB73FFB}"/>
              </a:ext>
            </a:extLst>
          </p:cNvPr>
          <p:cNvSpPr/>
          <p:nvPr/>
        </p:nvSpPr>
        <p:spPr>
          <a:xfrm>
            <a:off x="9409937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2356E8E-BAB4-F54B-8994-ADBB185720D5}"/>
              </a:ext>
            </a:extLst>
          </p:cNvPr>
          <p:cNvSpPr/>
          <p:nvPr/>
        </p:nvSpPr>
        <p:spPr>
          <a:xfrm>
            <a:off x="9693051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E10BC9C9-CB9A-9E48-9252-7F6D80594FE4}"/>
              </a:ext>
            </a:extLst>
          </p:cNvPr>
          <p:cNvSpPr/>
          <p:nvPr/>
        </p:nvSpPr>
        <p:spPr>
          <a:xfrm>
            <a:off x="9976165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1753A9C4-4E09-9E46-8502-FF3EF5CA455F}"/>
              </a:ext>
            </a:extLst>
          </p:cNvPr>
          <p:cNvSpPr/>
          <p:nvPr/>
        </p:nvSpPr>
        <p:spPr>
          <a:xfrm>
            <a:off x="10259279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ADFBB961-5EDE-D84E-9AA2-71C0D81F65B6}"/>
              </a:ext>
            </a:extLst>
          </p:cNvPr>
          <p:cNvSpPr/>
          <p:nvPr/>
        </p:nvSpPr>
        <p:spPr>
          <a:xfrm>
            <a:off x="10530613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3868317E-169C-BA41-A4DB-A66F6F0C6E9A}"/>
              </a:ext>
            </a:extLst>
          </p:cNvPr>
          <p:cNvSpPr/>
          <p:nvPr/>
        </p:nvSpPr>
        <p:spPr>
          <a:xfrm>
            <a:off x="10807879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7DA0DEEE-4CCA-A943-A0E0-F89FA3465EA7}"/>
              </a:ext>
            </a:extLst>
          </p:cNvPr>
          <p:cNvSpPr/>
          <p:nvPr/>
        </p:nvSpPr>
        <p:spPr>
          <a:xfrm>
            <a:off x="11080878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980D5799-0712-5F48-ABDE-30F7A1AD2CC6}"/>
              </a:ext>
            </a:extLst>
          </p:cNvPr>
          <p:cNvSpPr/>
          <p:nvPr/>
        </p:nvSpPr>
        <p:spPr>
          <a:xfrm>
            <a:off x="11353877" y="5666158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652459E9-2634-FF41-AF7A-1166BB96DE34}"/>
              </a:ext>
            </a:extLst>
          </p:cNvPr>
          <p:cNvSpPr/>
          <p:nvPr/>
        </p:nvSpPr>
        <p:spPr>
          <a:xfrm>
            <a:off x="9137587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431CDB69-C77D-384F-83A9-35EE77F1821A}"/>
              </a:ext>
            </a:extLst>
          </p:cNvPr>
          <p:cNvSpPr/>
          <p:nvPr/>
        </p:nvSpPr>
        <p:spPr>
          <a:xfrm>
            <a:off x="9409937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08307380-DD11-BD4E-A829-2308F7783983}"/>
              </a:ext>
            </a:extLst>
          </p:cNvPr>
          <p:cNvSpPr/>
          <p:nvPr/>
        </p:nvSpPr>
        <p:spPr>
          <a:xfrm>
            <a:off x="9693051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3F9551BC-798A-E14C-823D-230ACA766C51}"/>
              </a:ext>
            </a:extLst>
          </p:cNvPr>
          <p:cNvSpPr/>
          <p:nvPr/>
        </p:nvSpPr>
        <p:spPr>
          <a:xfrm>
            <a:off x="9976165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E9FB4BB-9B97-0245-9C9D-97448A966DC9}"/>
              </a:ext>
            </a:extLst>
          </p:cNvPr>
          <p:cNvSpPr/>
          <p:nvPr/>
        </p:nvSpPr>
        <p:spPr>
          <a:xfrm>
            <a:off x="10259279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E17640F3-04A4-8749-8528-81BDA089C8B9}"/>
              </a:ext>
            </a:extLst>
          </p:cNvPr>
          <p:cNvSpPr/>
          <p:nvPr/>
        </p:nvSpPr>
        <p:spPr>
          <a:xfrm>
            <a:off x="10530613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15D8A9E-16C9-174E-8AA6-7BDC76AD74C8}"/>
              </a:ext>
            </a:extLst>
          </p:cNvPr>
          <p:cNvSpPr/>
          <p:nvPr/>
        </p:nvSpPr>
        <p:spPr>
          <a:xfrm>
            <a:off x="10807879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1EDCE8AC-869F-9C4A-A7DB-F8FAF8DDD948}"/>
              </a:ext>
            </a:extLst>
          </p:cNvPr>
          <p:cNvSpPr/>
          <p:nvPr/>
        </p:nvSpPr>
        <p:spPr>
          <a:xfrm>
            <a:off x="11080878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4F768972-9101-AF4A-80C4-380879D1219A}"/>
              </a:ext>
            </a:extLst>
          </p:cNvPr>
          <p:cNvSpPr/>
          <p:nvPr/>
        </p:nvSpPr>
        <p:spPr>
          <a:xfrm>
            <a:off x="11353877" y="5992729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7CFA9731-F154-CF43-B0E9-A7B594D7A3DB}"/>
              </a:ext>
            </a:extLst>
          </p:cNvPr>
          <p:cNvSpPr/>
          <p:nvPr/>
        </p:nvSpPr>
        <p:spPr>
          <a:xfrm>
            <a:off x="9137587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9A3361A3-E2DC-CA4B-AED4-C776BC71D95A}"/>
              </a:ext>
            </a:extLst>
          </p:cNvPr>
          <p:cNvSpPr/>
          <p:nvPr/>
        </p:nvSpPr>
        <p:spPr>
          <a:xfrm>
            <a:off x="9409937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B3250A63-DAC3-1F43-9F01-3A8A7BA84B68}"/>
              </a:ext>
            </a:extLst>
          </p:cNvPr>
          <p:cNvSpPr/>
          <p:nvPr/>
        </p:nvSpPr>
        <p:spPr>
          <a:xfrm>
            <a:off x="9693051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C163B7D1-6048-9B42-BD9B-0FDDFF3DCA54}"/>
              </a:ext>
            </a:extLst>
          </p:cNvPr>
          <p:cNvSpPr/>
          <p:nvPr/>
        </p:nvSpPr>
        <p:spPr>
          <a:xfrm>
            <a:off x="9976165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FECF876A-2080-7F47-98EE-EA1B88EF20BE}"/>
              </a:ext>
            </a:extLst>
          </p:cNvPr>
          <p:cNvSpPr/>
          <p:nvPr/>
        </p:nvSpPr>
        <p:spPr>
          <a:xfrm>
            <a:off x="10259279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6C13D0AF-5A84-414B-8405-5123916768DC}"/>
              </a:ext>
            </a:extLst>
          </p:cNvPr>
          <p:cNvSpPr/>
          <p:nvPr/>
        </p:nvSpPr>
        <p:spPr>
          <a:xfrm>
            <a:off x="10530613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892F786A-FC44-2C4E-9098-ADD7D65F1501}"/>
              </a:ext>
            </a:extLst>
          </p:cNvPr>
          <p:cNvSpPr/>
          <p:nvPr/>
        </p:nvSpPr>
        <p:spPr>
          <a:xfrm>
            <a:off x="10807879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387603E-108F-ED45-BF35-46D57EB570CA}"/>
              </a:ext>
            </a:extLst>
          </p:cNvPr>
          <p:cNvSpPr/>
          <p:nvPr/>
        </p:nvSpPr>
        <p:spPr>
          <a:xfrm>
            <a:off x="11080878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9FE42EFC-FB84-3A4A-82B7-855F35AB7B3F}"/>
              </a:ext>
            </a:extLst>
          </p:cNvPr>
          <p:cNvSpPr/>
          <p:nvPr/>
        </p:nvSpPr>
        <p:spPr>
          <a:xfrm>
            <a:off x="11353877" y="6319300"/>
            <a:ext cx="200298" cy="2002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" name="TekstSylinder 132">
            <a:extLst>
              <a:ext uri="{FF2B5EF4-FFF2-40B4-BE49-F238E27FC236}">
                <a16:creationId xmlns:a16="http://schemas.microsoft.com/office/drawing/2014/main" id="{D6A6B85D-5D41-7249-90FE-A4FCDA22C89E}"/>
              </a:ext>
            </a:extLst>
          </p:cNvPr>
          <p:cNvSpPr txBox="1"/>
          <p:nvPr/>
        </p:nvSpPr>
        <p:spPr>
          <a:xfrm>
            <a:off x="4435777" y="5744643"/>
            <a:ext cx="397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/>
              <a:t>Hvilke forslag skal vi gå videre med?</a:t>
            </a:r>
          </a:p>
        </p:txBody>
      </p:sp>
      <p:sp>
        <p:nvSpPr>
          <p:cNvPr id="134" name="TekstSylinder 133">
            <a:extLst>
              <a:ext uri="{FF2B5EF4-FFF2-40B4-BE49-F238E27FC236}">
                <a16:creationId xmlns:a16="http://schemas.microsoft.com/office/drawing/2014/main" id="{A5AC7A21-345F-524F-97A2-2CE1E9CD530E}"/>
              </a:ext>
            </a:extLst>
          </p:cNvPr>
          <p:cNvSpPr txBox="1"/>
          <p:nvPr/>
        </p:nvSpPr>
        <p:spPr>
          <a:xfrm>
            <a:off x="4433741" y="6088711"/>
            <a:ext cx="418447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nb-NO" sz="1300"/>
              <a:t>Hver deltaker får tre stemmer, og velger selv fordelingen av stemmene. </a:t>
            </a:r>
          </a:p>
        </p:txBody>
      </p:sp>
      <p:sp>
        <p:nvSpPr>
          <p:cNvPr id="135" name="Rektangel 134">
            <a:extLst>
              <a:ext uri="{FF2B5EF4-FFF2-40B4-BE49-F238E27FC236}">
                <a16:creationId xmlns:a16="http://schemas.microsoft.com/office/drawing/2014/main" id="{86763A65-C471-004A-8DB6-3E16BDA46879}"/>
              </a:ext>
            </a:extLst>
          </p:cNvPr>
          <p:cNvSpPr/>
          <p:nvPr/>
        </p:nvSpPr>
        <p:spPr>
          <a:xfrm>
            <a:off x="637825" y="53336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136" name="Rektangel 135">
            <a:extLst>
              <a:ext uri="{FF2B5EF4-FFF2-40B4-BE49-F238E27FC236}">
                <a16:creationId xmlns:a16="http://schemas.microsoft.com/office/drawing/2014/main" id="{6F7E4DBD-C351-2B43-839A-EB96D5129539}"/>
              </a:ext>
            </a:extLst>
          </p:cNvPr>
          <p:cNvSpPr/>
          <p:nvPr/>
        </p:nvSpPr>
        <p:spPr>
          <a:xfrm>
            <a:off x="2292093" y="5333697"/>
            <a:ext cx="1546115" cy="824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>
              <a:solidFill>
                <a:schemeClr val="tx1"/>
              </a:solidFill>
            </a:endParaRPr>
          </a:p>
        </p:txBody>
      </p: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A5D731BD-9AE9-4741-857F-600BFF51176C}"/>
              </a:ext>
            </a:extLst>
          </p:cNvPr>
          <p:cNvSpPr txBox="1"/>
          <p:nvPr/>
        </p:nvSpPr>
        <p:spPr>
          <a:xfrm>
            <a:off x="4444090" y="5478636"/>
            <a:ext cx="397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DEL 2: Avstemming</a:t>
            </a:r>
            <a:endParaRPr lang="nb-NO"/>
          </a:p>
        </p:txBody>
      </p:sp>
      <p:sp>
        <p:nvSpPr>
          <p:cNvPr id="64" name="TekstSylinder 63">
            <a:extLst>
              <a:ext uri="{FF2B5EF4-FFF2-40B4-BE49-F238E27FC236}">
                <a16:creationId xmlns:a16="http://schemas.microsoft.com/office/drawing/2014/main" id="{91FA0829-B5B5-D040-84F6-9362B71AC1C6}"/>
              </a:ext>
            </a:extLst>
          </p:cNvPr>
          <p:cNvSpPr txBox="1"/>
          <p:nvPr/>
        </p:nvSpPr>
        <p:spPr>
          <a:xfrm>
            <a:off x="568311" y="265000"/>
            <a:ext cx="397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DEL 1: Forslag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57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AF81EDD1-9962-884C-9E3F-3368FC7EAFA7}"/>
              </a:ext>
            </a:extLst>
          </p:cNvPr>
          <p:cNvSpPr/>
          <p:nvPr/>
        </p:nvSpPr>
        <p:spPr>
          <a:xfrm>
            <a:off x="3919865" y="1190274"/>
            <a:ext cx="4352269" cy="43522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22527784-71F9-B34B-ABC2-1D7A7970EFDD}"/>
              </a:ext>
            </a:extLst>
          </p:cNvPr>
          <p:cNvSpPr txBox="1"/>
          <p:nvPr/>
        </p:nvSpPr>
        <p:spPr>
          <a:xfrm>
            <a:off x="4571177" y="3331573"/>
            <a:ext cx="30496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 b="1"/>
              <a:t>Oppgave 3 </a:t>
            </a:r>
          </a:p>
          <a:p>
            <a:pPr algn="ctr" fontAlgn="base"/>
            <a:r>
              <a:rPr lang="nb-NO" sz="3000"/>
              <a:t>Hva gjør vi videre?</a:t>
            </a:r>
          </a:p>
        </p:txBody>
      </p:sp>
      <p:pic>
        <p:nvPicPr>
          <p:cNvPr id="14" name="Bilde 6">
            <a:extLst>
              <a:ext uri="{FF2B5EF4-FFF2-40B4-BE49-F238E27FC236}">
                <a16:creationId xmlns:a16="http://schemas.microsoft.com/office/drawing/2014/main" id="{A75C406F-F1B6-2149-B3D1-AD53CE4C4C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28" t="-891" r="14815" b="20106"/>
          <a:stretch/>
        </p:blipFill>
        <p:spPr>
          <a:xfrm>
            <a:off x="5493532" y="1823892"/>
            <a:ext cx="1204936" cy="13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89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075BE62F-A0CE-CD47-A853-1AB1F5E40FAC}"/>
              </a:ext>
            </a:extLst>
          </p:cNvPr>
          <p:cNvSpPr/>
          <p:nvPr/>
        </p:nvSpPr>
        <p:spPr>
          <a:xfrm>
            <a:off x="1" y="1"/>
            <a:ext cx="4089399" cy="6857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6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52C05F86-DC05-9540-888A-46E69A3EC59C}"/>
              </a:ext>
            </a:extLst>
          </p:cNvPr>
          <p:cNvSpPr txBox="1">
            <a:spLocks/>
          </p:cNvSpPr>
          <p:nvPr/>
        </p:nvSpPr>
        <p:spPr>
          <a:xfrm>
            <a:off x="412977" y="-197923"/>
            <a:ext cx="3450771" cy="1113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>
                <a:latin typeface="Calibri" panose="020F0502020204030204" pitchFamily="34" charset="0"/>
                <a:cs typeface="Calibri" panose="020F0502020204030204" pitchFamily="34" charset="0"/>
              </a:rPr>
              <a:t>Hva gjør vi videre?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AF6AE504-A84B-4E4E-844D-0E9D5690FBD9}"/>
              </a:ext>
            </a:extLst>
          </p:cNvPr>
          <p:cNvCxnSpPr>
            <a:cxnSpLocks/>
          </p:cNvCxnSpPr>
          <p:nvPr/>
        </p:nvCxnSpPr>
        <p:spPr>
          <a:xfrm>
            <a:off x="519544" y="1061714"/>
            <a:ext cx="311778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F78FECAC-01E6-534B-BD32-380732B683CB}"/>
              </a:ext>
            </a:extLst>
          </p:cNvPr>
          <p:cNvSpPr txBox="1">
            <a:spLocks/>
          </p:cNvSpPr>
          <p:nvPr/>
        </p:nvSpPr>
        <p:spPr>
          <a:xfrm>
            <a:off x="412977" y="1371162"/>
            <a:ext cx="3450771" cy="35786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nb-NO" sz="1600" b="1"/>
              <a:t>Del 1: Plukk ut forslagene med flest stemmer </a:t>
            </a:r>
          </a:p>
          <a:p>
            <a:pPr fontAlgn="base"/>
            <a:endParaRPr lang="nb-NO" sz="1600" b="1"/>
          </a:p>
          <a:p>
            <a:pPr fontAlgn="base"/>
            <a:r>
              <a:rPr lang="nb-NO" sz="1600"/>
              <a:t>Sett de tre forslagene med flest stemmer inn i tabellen. </a:t>
            </a:r>
          </a:p>
          <a:p>
            <a:pPr fontAlgn="base"/>
            <a:endParaRPr lang="nb-NO" sz="1600"/>
          </a:p>
          <a:p>
            <a:pPr fontAlgn="base"/>
            <a:r>
              <a:rPr lang="nb-NO" sz="1600" b="1"/>
              <a:t>Del 2: Bli enige om hvem som gjør hva</a:t>
            </a:r>
          </a:p>
          <a:p>
            <a:pPr fontAlgn="base"/>
            <a:endParaRPr lang="nb-NO" sz="1600"/>
          </a:p>
          <a:p>
            <a:pPr fontAlgn="base"/>
            <a:r>
              <a:rPr lang="nb-NO" sz="1600"/>
              <a:t>Bli enige om hvem som får ansvaret for å sette i gang de nye tiltakene og når de skal gjennomføres. Bli også enig om når dere skal gjennomføre metoden neste gang.</a:t>
            </a:r>
          </a:p>
          <a:p>
            <a:pPr fontAlgn="base"/>
            <a:endParaRPr lang="nb-NO" sz="1600"/>
          </a:p>
          <a:p>
            <a:pPr fontAlgn="base"/>
            <a:r>
              <a:rPr lang="nb-NO" sz="1600" i="1"/>
              <a:t>Tid: 10 minutter</a:t>
            </a:r>
            <a:endParaRPr lang="nb-NO" sz="1600"/>
          </a:p>
          <a:p>
            <a:pPr fontAlgn="base"/>
            <a:endParaRPr lang="nb-NO" sz="1600"/>
          </a:p>
          <a:p>
            <a:pPr fontAlgn="base"/>
            <a:endParaRPr lang="nb-NO" sz="1600"/>
          </a:p>
          <a:p>
            <a:pPr fontAlgn="base"/>
            <a:endParaRPr lang="nb-NO" sz="1600"/>
          </a:p>
          <a:p>
            <a:pPr fontAlgn="base"/>
            <a:endParaRPr lang="nb-NO" sz="1600"/>
          </a:p>
          <a:p>
            <a:pPr fontAlgn="base"/>
            <a:r>
              <a:rPr lang="nb-NO" sz="1600"/>
              <a:t> </a:t>
            </a: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6C8D6F79-EAD2-A349-A6B3-392217825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02241"/>
              </p:ext>
            </p:extLst>
          </p:nvPr>
        </p:nvGraphicFramePr>
        <p:xfrm>
          <a:off x="4502376" y="1037028"/>
          <a:ext cx="7353119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475">
                  <a:extLst>
                    <a:ext uri="{9D8B030D-6E8A-4147-A177-3AD203B41FA5}">
                      <a16:colId xmlns:a16="http://schemas.microsoft.com/office/drawing/2014/main" val="2542649014"/>
                    </a:ext>
                  </a:extLst>
                </a:gridCol>
                <a:gridCol w="2838995">
                  <a:extLst>
                    <a:ext uri="{9D8B030D-6E8A-4147-A177-3AD203B41FA5}">
                      <a16:colId xmlns:a16="http://schemas.microsoft.com/office/drawing/2014/main" val="888092269"/>
                    </a:ext>
                  </a:extLst>
                </a:gridCol>
                <a:gridCol w="1109038">
                  <a:extLst>
                    <a:ext uri="{9D8B030D-6E8A-4147-A177-3AD203B41FA5}">
                      <a16:colId xmlns:a16="http://schemas.microsoft.com/office/drawing/2014/main" val="799929230"/>
                    </a:ext>
                  </a:extLst>
                </a:gridCol>
                <a:gridCol w="1530140">
                  <a:extLst>
                    <a:ext uri="{9D8B030D-6E8A-4147-A177-3AD203B41FA5}">
                      <a16:colId xmlns:a16="http://schemas.microsoft.com/office/drawing/2014/main" val="1571854179"/>
                    </a:ext>
                  </a:extLst>
                </a:gridCol>
                <a:gridCol w="1427471">
                  <a:extLst>
                    <a:ext uri="{9D8B030D-6E8A-4147-A177-3AD203B41FA5}">
                      <a16:colId xmlns:a16="http://schemas.microsoft.com/office/drawing/2014/main" val="3363144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Tiltak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Ansvar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Frist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Status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91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200" i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sz="1200" i="1"/>
                        <a:t>Eks: </a:t>
                      </a:r>
                      <a:r>
                        <a:rPr lang="nb-NO" sz="1200" b="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Oppdatere kalenderen i Outlook med dagene vi har hjemmekontor</a:t>
                      </a:r>
                      <a:br>
                        <a:rPr lang="nb-NO" sz="1200" b="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1200" i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sz="1200" i="1"/>
                        <a:t>Alle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sz="1200" i="1"/>
                        <a:t>Dag / dato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sz="1200" i="1"/>
                        <a:t>Påbegynt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606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14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686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/>
                        <a:t>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99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9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A7141818-69E9-474E-9A93-4BE27FA809DD}"/>
              </a:ext>
            </a:extLst>
          </p:cNvPr>
          <p:cNvSpPr txBox="1">
            <a:spLocks/>
          </p:cNvSpPr>
          <p:nvPr/>
        </p:nvSpPr>
        <p:spPr>
          <a:xfrm>
            <a:off x="0" y="620479"/>
            <a:ext cx="12190324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>
                <a:latin typeface="Calibri" panose="020F0502020204030204" pitchFamily="34" charset="0"/>
                <a:cs typeface="Calibri" panose="020F0502020204030204" pitchFamily="34" charset="0"/>
              </a:rPr>
              <a:t>Mål med møtet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1A46FD80-2987-954E-9D64-2DDA23380B4C}"/>
              </a:ext>
            </a:extLst>
          </p:cNvPr>
          <p:cNvCxnSpPr/>
          <p:nvPr/>
        </p:nvCxnSpPr>
        <p:spPr>
          <a:xfrm>
            <a:off x="5329533" y="1870236"/>
            <a:ext cx="141514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F63495AF-FE9C-FB45-984E-411048764083}"/>
              </a:ext>
            </a:extLst>
          </p:cNvPr>
          <p:cNvSpPr/>
          <p:nvPr/>
        </p:nvSpPr>
        <p:spPr>
          <a:xfrm>
            <a:off x="1786759" y="2340894"/>
            <a:ext cx="8523889" cy="2623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F74AF6D4-4C07-3441-B068-8A0EF1461109}"/>
              </a:ext>
            </a:extLst>
          </p:cNvPr>
          <p:cNvSpPr txBox="1">
            <a:spLocks/>
          </p:cNvSpPr>
          <p:nvPr/>
        </p:nvSpPr>
        <p:spPr>
          <a:xfrm>
            <a:off x="4162322" y="3257023"/>
            <a:ext cx="5164705" cy="1442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spcBef>
                <a:spcPts val="600"/>
              </a:spcBef>
            </a:pPr>
            <a:r>
              <a:rPr lang="nb-NO" sz="220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Komme frem til</a:t>
            </a:r>
            <a:r>
              <a:rPr lang="nb-NO" sz="2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tiltak </a:t>
            </a:r>
            <a:r>
              <a:rPr lang="nb-NO" sz="220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 kan gjøre den hybride arbeidshverdagen vår litt bedre. </a:t>
            </a:r>
            <a:endParaRPr lang="nb-NO" sz="200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Bilde 8">
            <a:extLst>
              <a:ext uri="{FF2B5EF4-FFF2-40B4-BE49-F238E27FC236}">
                <a16:creationId xmlns:a16="http://schemas.microsoft.com/office/drawing/2014/main" id="{7B6E0EB9-25E9-2B40-AF7E-3731CA0C6D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06" b="16158"/>
          <a:stretch/>
        </p:blipFill>
        <p:spPr>
          <a:xfrm>
            <a:off x="2499162" y="2964864"/>
            <a:ext cx="1481685" cy="124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44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A7141818-69E9-474E-9A93-4BE27FA809DD}"/>
              </a:ext>
            </a:extLst>
          </p:cNvPr>
          <p:cNvSpPr txBox="1">
            <a:spLocks/>
          </p:cNvSpPr>
          <p:nvPr/>
        </p:nvSpPr>
        <p:spPr>
          <a:xfrm>
            <a:off x="0" y="620479"/>
            <a:ext cx="12190324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>
                <a:latin typeface="Calibri" panose="020F0502020204030204" pitchFamily="34" charset="0"/>
                <a:cs typeface="Calibri" panose="020F0502020204030204" pitchFamily="34" charset="0"/>
              </a:rPr>
              <a:t>Arbeidsmøtet er delt i tre hoveddeler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1A46FD80-2987-954E-9D64-2DDA23380B4C}"/>
              </a:ext>
            </a:extLst>
          </p:cNvPr>
          <p:cNvCxnSpPr/>
          <p:nvPr/>
        </p:nvCxnSpPr>
        <p:spPr>
          <a:xfrm>
            <a:off x="5329533" y="1870236"/>
            <a:ext cx="141514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>
            <a:extLst>
              <a:ext uri="{FF2B5EF4-FFF2-40B4-BE49-F238E27FC236}">
                <a16:creationId xmlns:a16="http://schemas.microsoft.com/office/drawing/2014/main" id="{79A1501A-6181-B044-B54B-5081EBD5D809}"/>
              </a:ext>
            </a:extLst>
          </p:cNvPr>
          <p:cNvSpPr/>
          <p:nvPr/>
        </p:nvSpPr>
        <p:spPr>
          <a:xfrm>
            <a:off x="1111076" y="2544254"/>
            <a:ext cx="3011493" cy="30114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AA08384F-F942-4E4C-976C-143F8B34DD4D}"/>
              </a:ext>
            </a:extLst>
          </p:cNvPr>
          <p:cNvSpPr txBox="1"/>
          <p:nvPr/>
        </p:nvSpPr>
        <p:spPr>
          <a:xfrm>
            <a:off x="1433953" y="3536478"/>
            <a:ext cx="2299959" cy="116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2400" b="1"/>
              <a:t>Hvordan fungerer det nå? </a:t>
            </a:r>
          </a:p>
          <a:p>
            <a:pPr algn="ctr" fontAlgn="base">
              <a:lnSpc>
                <a:spcPct val="150000"/>
              </a:lnSpc>
            </a:pPr>
            <a:r>
              <a:rPr lang="nb-NO" sz="1600"/>
              <a:t>Status og vurdering 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F5118355-66EA-F841-8AC6-D9B695104A0B}"/>
              </a:ext>
            </a:extLst>
          </p:cNvPr>
          <p:cNvSpPr/>
          <p:nvPr/>
        </p:nvSpPr>
        <p:spPr>
          <a:xfrm>
            <a:off x="4589414" y="2611790"/>
            <a:ext cx="3011493" cy="30114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41E13ADE-2BD1-AB4D-9C79-06DCF1AEEC54}"/>
              </a:ext>
            </a:extLst>
          </p:cNvPr>
          <p:cNvSpPr txBox="1"/>
          <p:nvPr/>
        </p:nvSpPr>
        <p:spPr>
          <a:xfrm>
            <a:off x="4930018" y="3536478"/>
            <a:ext cx="2330283" cy="116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2400" b="1"/>
              <a:t>Hva kan bli bedre?</a:t>
            </a:r>
            <a:endParaRPr lang="nb-NO" sz="1600" b="1"/>
          </a:p>
          <a:p>
            <a:pPr algn="ctr" fontAlgn="base">
              <a:lnSpc>
                <a:spcPct val="150000"/>
              </a:lnSpc>
            </a:pPr>
            <a:r>
              <a:rPr lang="nb-NO" sz="1600"/>
              <a:t>Løsninger og prioritering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C7D207F-53AA-EB4D-A476-27B78DA28F17}"/>
              </a:ext>
            </a:extLst>
          </p:cNvPr>
          <p:cNvSpPr/>
          <p:nvPr/>
        </p:nvSpPr>
        <p:spPr>
          <a:xfrm>
            <a:off x="8082991" y="2544253"/>
            <a:ext cx="3011493" cy="30114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2F179B3A-56F9-6B46-861A-479A454D73A5}"/>
              </a:ext>
            </a:extLst>
          </p:cNvPr>
          <p:cNvSpPr txBox="1"/>
          <p:nvPr/>
        </p:nvSpPr>
        <p:spPr>
          <a:xfrm>
            <a:off x="8500506" y="3574598"/>
            <a:ext cx="2176464" cy="116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2400" b="1"/>
              <a:t>Hva gjør vi videre?</a:t>
            </a:r>
          </a:p>
          <a:p>
            <a:pPr algn="ctr" fontAlgn="base">
              <a:lnSpc>
                <a:spcPct val="150000"/>
              </a:lnSpc>
            </a:pPr>
            <a:r>
              <a:rPr lang="nb-NO" sz="1600"/>
              <a:t>Ansvar og fremdrift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FD3440F4-12FF-A140-9EB4-488378A74E0E}"/>
              </a:ext>
            </a:extLst>
          </p:cNvPr>
          <p:cNvSpPr txBox="1"/>
          <p:nvPr/>
        </p:nvSpPr>
        <p:spPr>
          <a:xfrm>
            <a:off x="1294905" y="2867826"/>
            <a:ext cx="25780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/>
              <a:t>1</a:t>
            </a:r>
            <a:r>
              <a:rPr lang="nb-NO" sz="2400" b="1"/>
              <a:t> </a:t>
            </a:r>
            <a:endParaRPr lang="nb-NO" sz="160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29DE962-B818-9440-9F55-72E3FA43914A}"/>
              </a:ext>
            </a:extLst>
          </p:cNvPr>
          <p:cNvSpPr txBox="1"/>
          <p:nvPr/>
        </p:nvSpPr>
        <p:spPr>
          <a:xfrm>
            <a:off x="4810275" y="2909020"/>
            <a:ext cx="25780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/>
              <a:t>2</a:t>
            </a:r>
            <a:r>
              <a:rPr lang="nb-NO" sz="2400" b="1"/>
              <a:t> </a:t>
            </a:r>
            <a:endParaRPr lang="nb-NO" sz="1600"/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04D2D1B5-9E1F-EC41-928F-FD3F7A1BAA12}"/>
              </a:ext>
            </a:extLst>
          </p:cNvPr>
          <p:cNvSpPr txBox="1"/>
          <p:nvPr/>
        </p:nvSpPr>
        <p:spPr>
          <a:xfrm>
            <a:off x="8319039" y="2909020"/>
            <a:ext cx="25780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/>
              <a:t>3</a:t>
            </a:r>
            <a:r>
              <a:rPr lang="nb-NO" sz="2400" b="1"/>
              <a:t> </a:t>
            </a:r>
            <a:endParaRPr lang="nb-NO" sz="1600"/>
          </a:p>
        </p:txBody>
      </p:sp>
    </p:spTree>
    <p:extLst>
      <p:ext uri="{BB962C8B-B14F-4D97-AF65-F5344CB8AC3E}">
        <p14:creationId xmlns:p14="http://schemas.microsoft.com/office/powerpoint/2010/main" val="292016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DF24FDF-1690-C849-9E61-8231A138F78E}"/>
              </a:ext>
            </a:extLst>
          </p:cNvPr>
          <p:cNvSpPr/>
          <p:nvPr/>
        </p:nvSpPr>
        <p:spPr>
          <a:xfrm>
            <a:off x="1183033" y="2668051"/>
            <a:ext cx="163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1600"/>
              <a:t>Gjennomgang av mål og agenda</a:t>
            </a:r>
            <a:endParaRPr lang="en-US" sz="1600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86F5E0CE-F12B-6C46-8150-2B45920595C7}"/>
              </a:ext>
            </a:extLst>
          </p:cNvPr>
          <p:cNvCxnSpPr>
            <a:cxnSpLocks/>
          </p:cNvCxnSpPr>
          <p:nvPr/>
        </p:nvCxnSpPr>
        <p:spPr>
          <a:xfrm>
            <a:off x="865690" y="4281416"/>
            <a:ext cx="9979124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D8D76BA3-33F3-A240-B04D-45E69E5C8A78}"/>
              </a:ext>
            </a:extLst>
          </p:cNvPr>
          <p:cNvSpPr/>
          <p:nvPr/>
        </p:nvSpPr>
        <p:spPr>
          <a:xfrm>
            <a:off x="2959931" y="2668051"/>
            <a:ext cx="1620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1600" b="1"/>
              <a:t>Hvordan fungerer det </a:t>
            </a:r>
            <a:br>
              <a:rPr lang="nb-NO" sz="1600" b="1"/>
            </a:br>
            <a:r>
              <a:rPr lang="nb-NO" sz="1600" b="1"/>
              <a:t>nå?</a:t>
            </a:r>
            <a:endParaRPr lang="en-US" sz="1600" b="1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B85390F-7333-E340-9C9B-AC49EFECD713}"/>
              </a:ext>
            </a:extLst>
          </p:cNvPr>
          <p:cNvSpPr/>
          <p:nvPr/>
        </p:nvSpPr>
        <p:spPr>
          <a:xfrm>
            <a:off x="6068782" y="2668050"/>
            <a:ext cx="1360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1600" b="1"/>
              <a:t>Hva kan bli bedre?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B2E7B767-7BFD-BF46-817B-F69FEB8E5F6E}"/>
              </a:ext>
            </a:extLst>
          </p:cNvPr>
          <p:cNvSpPr/>
          <p:nvPr/>
        </p:nvSpPr>
        <p:spPr>
          <a:xfrm>
            <a:off x="9397076" y="2666979"/>
            <a:ext cx="17601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1600" b="1"/>
              <a:t>Hva gjør vi videre?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004335F9-5341-E544-A957-2127FFAFE40F}"/>
              </a:ext>
            </a:extLst>
          </p:cNvPr>
          <p:cNvSpPr/>
          <p:nvPr/>
        </p:nvSpPr>
        <p:spPr>
          <a:xfrm>
            <a:off x="1036013" y="8834239"/>
            <a:ext cx="117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2400" b="1">
                <a:latin typeface="Source Sans Pro Semibold" panose="020B0503030403020204" pitchFamily="34" charset="0"/>
              </a:rPr>
              <a:t>Intro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9519B18-41A9-B34C-869B-432F1D0AB4B9}"/>
              </a:ext>
            </a:extLst>
          </p:cNvPr>
          <p:cNvSpPr/>
          <p:nvPr/>
        </p:nvSpPr>
        <p:spPr>
          <a:xfrm>
            <a:off x="2719456" y="8860743"/>
            <a:ext cx="2637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2400" b="1">
                <a:latin typeface="Source Sans Pro Semibold" panose="020B0503030403020204" pitchFamily="34" charset="0"/>
              </a:rPr>
              <a:t>Tilbakemeldinger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3C1CFAEB-7278-E140-A02A-460B8EA5A445}"/>
              </a:ext>
            </a:extLst>
          </p:cNvPr>
          <p:cNvSpPr/>
          <p:nvPr/>
        </p:nvSpPr>
        <p:spPr>
          <a:xfrm>
            <a:off x="5626929" y="8860743"/>
            <a:ext cx="36153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2400" b="1">
                <a:latin typeface="Source Sans Pro Semibold" panose="020B0503030403020204" pitchFamily="34" charset="0"/>
              </a:rPr>
              <a:t>Forslag og prioritering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E41CD30-5B1D-6247-B9CD-7728C3F9421F}"/>
              </a:ext>
            </a:extLst>
          </p:cNvPr>
          <p:cNvSpPr/>
          <p:nvPr/>
        </p:nvSpPr>
        <p:spPr>
          <a:xfrm>
            <a:off x="9165329" y="8856663"/>
            <a:ext cx="2013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2400" b="1">
                <a:latin typeface="Source Sans Pro Semibold" panose="020B0503030403020204" pitchFamily="34" charset="0"/>
              </a:rPr>
              <a:t>Handling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40E0092-C490-0E43-99BA-26BBC0794CDC}"/>
              </a:ext>
            </a:extLst>
          </p:cNvPr>
          <p:cNvSpPr/>
          <p:nvPr/>
        </p:nvSpPr>
        <p:spPr>
          <a:xfrm>
            <a:off x="4441450" y="2666979"/>
            <a:ext cx="1372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1600"/>
              <a:t>Gjennomgang av tilbake-meldinger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679D2FD2-6B61-9C4F-9564-0A5530E1D201}"/>
              </a:ext>
            </a:extLst>
          </p:cNvPr>
          <p:cNvSpPr/>
          <p:nvPr/>
        </p:nvSpPr>
        <p:spPr>
          <a:xfrm>
            <a:off x="7611626" y="2674060"/>
            <a:ext cx="1760195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nb-NO" sz="1600"/>
              <a:t>Gjennomgang av forslag og avstemming</a:t>
            </a:r>
            <a:endParaRPr lang="en-US" sz="1600"/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21A39A04-A592-7146-AD5E-599B64E28623}"/>
              </a:ext>
            </a:extLst>
          </p:cNvPr>
          <p:cNvSpPr/>
          <p:nvPr/>
        </p:nvSpPr>
        <p:spPr>
          <a:xfrm>
            <a:off x="1198038" y="4742142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5 min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5418424-54C5-A343-8686-053BDAA0A8AE}"/>
              </a:ext>
            </a:extLst>
          </p:cNvPr>
          <p:cNvSpPr/>
          <p:nvPr/>
        </p:nvSpPr>
        <p:spPr>
          <a:xfrm>
            <a:off x="2806616" y="4751154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5 min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19091291-C463-1143-9243-B1E321E5A944}"/>
              </a:ext>
            </a:extLst>
          </p:cNvPr>
          <p:cNvSpPr/>
          <p:nvPr/>
        </p:nvSpPr>
        <p:spPr>
          <a:xfrm>
            <a:off x="4283050" y="4742142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10 min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8BB086F4-4EC0-D649-862A-3EA573BF6F76}"/>
              </a:ext>
            </a:extLst>
          </p:cNvPr>
          <p:cNvSpPr/>
          <p:nvPr/>
        </p:nvSpPr>
        <p:spPr>
          <a:xfrm>
            <a:off x="5955476" y="4744536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5 min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3E3EC1F6-B01C-AE42-A014-13B6B954F9EC}"/>
              </a:ext>
            </a:extLst>
          </p:cNvPr>
          <p:cNvSpPr/>
          <p:nvPr/>
        </p:nvSpPr>
        <p:spPr>
          <a:xfrm>
            <a:off x="7627902" y="4746831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20 min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3AFF103E-AFFC-C642-9374-6530F2D1967B}"/>
              </a:ext>
            </a:extLst>
          </p:cNvPr>
          <p:cNvSpPr/>
          <p:nvPr/>
        </p:nvSpPr>
        <p:spPr>
          <a:xfrm>
            <a:off x="9347480" y="4742142"/>
            <a:ext cx="1173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b-NO" sz="1600">
                <a:latin typeface="Source Sans Pro" panose="020B0503030403020204" pitchFamily="34" charset="0"/>
              </a:rPr>
              <a:t>10 min</a:t>
            </a:r>
          </a:p>
        </p:txBody>
      </p:sp>
      <p:sp>
        <p:nvSpPr>
          <p:cNvPr id="53" name="Tittel 1">
            <a:extLst>
              <a:ext uri="{FF2B5EF4-FFF2-40B4-BE49-F238E27FC236}">
                <a16:creationId xmlns:a16="http://schemas.microsoft.com/office/drawing/2014/main" id="{51F28EDA-8EB6-4E41-AD84-9A54C9F9CDD1}"/>
              </a:ext>
            </a:extLst>
          </p:cNvPr>
          <p:cNvSpPr txBox="1">
            <a:spLocks/>
          </p:cNvSpPr>
          <p:nvPr/>
        </p:nvSpPr>
        <p:spPr>
          <a:xfrm>
            <a:off x="0" y="620479"/>
            <a:ext cx="12190324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>
                <a:latin typeface="Calibri" panose="020F0502020204030204" pitchFamily="34" charset="0"/>
                <a:cs typeface="Calibri" panose="020F0502020204030204" pitchFamily="34" charset="0"/>
              </a:rPr>
              <a:t>Plan for møtet</a:t>
            </a:r>
          </a:p>
        </p:txBody>
      </p:sp>
      <p:cxnSp>
        <p:nvCxnSpPr>
          <p:cNvPr id="54" name="Rett pilkobling 2">
            <a:extLst>
              <a:ext uri="{FF2B5EF4-FFF2-40B4-BE49-F238E27FC236}">
                <a16:creationId xmlns:a16="http://schemas.microsoft.com/office/drawing/2014/main" id="{BC089B19-9587-1841-A976-66217A8FC2EC}"/>
              </a:ext>
            </a:extLst>
          </p:cNvPr>
          <p:cNvCxnSpPr/>
          <p:nvPr/>
        </p:nvCxnSpPr>
        <p:spPr>
          <a:xfrm>
            <a:off x="5329533" y="1870236"/>
            <a:ext cx="141514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>
            <a:extLst>
              <a:ext uri="{FF2B5EF4-FFF2-40B4-BE49-F238E27FC236}">
                <a16:creationId xmlns:a16="http://schemas.microsoft.com/office/drawing/2014/main" id="{0A811C5E-683E-064B-8E3C-5EA14233096E}"/>
              </a:ext>
            </a:extLst>
          </p:cNvPr>
          <p:cNvSpPr/>
          <p:nvPr/>
        </p:nvSpPr>
        <p:spPr>
          <a:xfrm>
            <a:off x="1321821" y="3692637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7" name="Grafikk 56" descr="Brukere med heldekkende fyll">
            <a:extLst>
              <a:ext uri="{FF2B5EF4-FFF2-40B4-BE49-F238E27FC236}">
                <a16:creationId xmlns:a16="http://schemas.microsoft.com/office/drawing/2014/main" id="{13AABAF1-00C9-A84E-8F66-E1F498167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6139" y="3846820"/>
            <a:ext cx="646876" cy="646876"/>
          </a:xfrm>
          <a:prstGeom prst="rect">
            <a:avLst/>
          </a:prstGeom>
        </p:spPr>
      </p:pic>
      <p:sp>
        <p:nvSpPr>
          <p:cNvPr id="58" name="Ellipse 57">
            <a:extLst>
              <a:ext uri="{FF2B5EF4-FFF2-40B4-BE49-F238E27FC236}">
                <a16:creationId xmlns:a16="http://schemas.microsoft.com/office/drawing/2014/main" id="{77E648B7-5255-AC4A-AEAD-573055171EA4}"/>
              </a:ext>
            </a:extLst>
          </p:cNvPr>
          <p:cNvSpPr/>
          <p:nvPr/>
        </p:nvSpPr>
        <p:spPr>
          <a:xfrm>
            <a:off x="2912209" y="3692637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9C6469D1-94ED-7847-A450-EDFF4C3AC8A4}"/>
              </a:ext>
            </a:extLst>
          </p:cNvPr>
          <p:cNvSpPr/>
          <p:nvPr/>
        </p:nvSpPr>
        <p:spPr>
          <a:xfrm>
            <a:off x="4441707" y="3691413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1" name="Grafikk 60" descr="Brukere med heldekkende fyll">
            <a:extLst>
              <a:ext uri="{FF2B5EF4-FFF2-40B4-BE49-F238E27FC236}">
                <a16:creationId xmlns:a16="http://schemas.microsoft.com/office/drawing/2014/main" id="{C6A6687B-5F20-1648-B45D-78F3B6577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6025" y="3845596"/>
            <a:ext cx="646876" cy="646876"/>
          </a:xfrm>
          <a:prstGeom prst="rect">
            <a:avLst/>
          </a:prstGeom>
        </p:spPr>
      </p:pic>
      <p:sp>
        <p:nvSpPr>
          <p:cNvPr id="62" name="Ellipse 61">
            <a:extLst>
              <a:ext uri="{FF2B5EF4-FFF2-40B4-BE49-F238E27FC236}">
                <a16:creationId xmlns:a16="http://schemas.microsoft.com/office/drawing/2014/main" id="{4F6DF9E3-4DDC-AA4D-B384-4BF5E51BF1B0}"/>
              </a:ext>
            </a:extLst>
          </p:cNvPr>
          <p:cNvSpPr/>
          <p:nvPr/>
        </p:nvSpPr>
        <p:spPr>
          <a:xfrm>
            <a:off x="6096000" y="3691413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75DC17C3-4F04-274C-B90E-978D884CFF22}"/>
              </a:ext>
            </a:extLst>
          </p:cNvPr>
          <p:cNvSpPr/>
          <p:nvPr/>
        </p:nvSpPr>
        <p:spPr>
          <a:xfrm>
            <a:off x="7732740" y="3688023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5" name="Grafikk 64" descr="Brukere med heldekkende fyll">
            <a:extLst>
              <a:ext uri="{FF2B5EF4-FFF2-40B4-BE49-F238E27FC236}">
                <a16:creationId xmlns:a16="http://schemas.microsoft.com/office/drawing/2014/main" id="{5E7D0F2B-0F4D-554B-ADC2-A7676165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058" y="3842206"/>
            <a:ext cx="646876" cy="646876"/>
          </a:xfrm>
          <a:prstGeom prst="rect">
            <a:avLst/>
          </a:prstGeom>
        </p:spPr>
      </p:pic>
      <p:sp>
        <p:nvSpPr>
          <p:cNvPr id="66" name="Ellipse 65">
            <a:extLst>
              <a:ext uri="{FF2B5EF4-FFF2-40B4-BE49-F238E27FC236}">
                <a16:creationId xmlns:a16="http://schemas.microsoft.com/office/drawing/2014/main" id="{CB09A222-49EC-D44F-9FAA-09FA6142966F}"/>
              </a:ext>
            </a:extLst>
          </p:cNvPr>
          <p:cNvSpPr/>
          <p:nvPr/>
        </p:nvSpPr>
        <p:spPr>
          <a:xfrm>
            <a:off x="9456602" y="3691413"/>
            <a:ext cx="955243" cy="9552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7" name="Grafikk 66" descr="Brukere med heldekkende fyll">
            <a:extLst>
              <a:ext uri="{FF2B5EF4-FFF2-40B4-BE49-F238E27FC236}">
                <a16:creationId xmlns:a16="http://schemas.microsoft.com/office/drawing/2014/main" id="{A3EA73A0-2AD7-1C4E-9B07-4F8C853DB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10920" y="3845596"/>
            <a:ext cx="646876" cy="646876"/>
          </a:xfrm>
          <a:prstGeom prst="rect">
            <a:avLst/>
          </a:prstGeom>
        </p:spPr>
      </p:pic>
      <p:pic>
        <p:nvPicPr>
          <p:cNvPr id="68" name="Grafikk 67" descr="Bruker med heldekkende fyll">
            <a:extLst>
              <a:ext uri="{FF2B5EF4-FFF2-40B4-BE49-F238E27FC236}">
                <a16:creationId xmlns:a16="http://schemas.microsoft.com/office/drawing/2014/main" id="{340E3092-459E-7A43-8C1A-27AAA904A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5404" y="3937276"/>
            <a:ext cx="481384" cy="481384"/>
          </a:xfrm>
          <a:prstGeom prst="rect">
            <a:avLst/>
          </a:prstGeom>
        </p:spPr>
      </p:pic>
      <p:pic>
        <p:nvPicPr>
          <p:cNvPr id="69" name="Grafikk 68" descr="Bruker med heldekkende fyll">
            <a:extLst>
              <a:ext uri="{FF2B5EF4-FFF2-40B4-BE49-F238E27FC236}">
                <a16:creationId xmlns:a16="http://schemas.microsoft.com/office/drawing/2014/main" id="{E24C4776-7A7F-4746-903A-37D175D02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8937" y="3937276"/>
            <a:ext cx="481384" cy="48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89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>
            <a:extLst>
              <a:ext uri="{FF2B5EF4-FFF2-40B4-BE49-F238E27FC236}">
                <a16:creationId xmlns:a16="http://schemas.microsoft.com/office/drawing/2014/main" id="{D8715A2F-6C1E-BF47-9360-9C5E114ED60C}"/>
              </a:ext>
            </a:extLst>
          </p:cNvPr>
          <p:cNvSpPr/>
          <p:nvPr/>
        </p:nvSpPr>
        <p:spPr>
          <a:xfrm>
            <a:off x="6361693" y="2788942"/>
            <a:ext cx="3748958" cy="19267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A7141818-69E9-474E-9A93-4BE27FA809DD}"/>
              </a:ext>
            </a:extLst>
          </p:cNvPr>
          <p:cNvSpPr txBox="1">
            <a:spLocks/>
          </p:cNvSpPr>
          <p:nvPr/>
        </p:nvSpPr>
        <p:spPr>
          <a:xfrm>
            <a:off x="0" y="620479"/>
            <a:ext cx="12190324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>
                <a:latin typeface="Calibri" panose="020F0502020204030204" pitchFamily="34" charset="0"/>
                <a:cs typeface="Calibri" panose="020F0502020204030204" pitchFamily="34" charset="0"/>
              </a:rPr>
              <a:t>Kjøreregler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1A46FD80-2987-954E-9D64-2DDA23380B4C}"/>
              </a:ext>
            </a:extLst>
          </p:cNvPr>
          <p:cNvCxnSpPr/>
          <p:nvPr/>
        </p:nvCxnSpPr>
        <p:spPr>
          <a:xfrm>
            <a:off x="5329533" y="1870236"/>
            <a:ext cx="141514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>
            <a:extLst>
              <a:ext uri="{FF2B5EF4-FFF2-40B4-BE49-F238E27FC236}">
                <a16:creationId xmlns:a16="http://schemas.microsoft.com/office/drawing/2014/main" id="{DDDED147-FA0F-BC47-B454-B1220EB64712}"/>
              </a:ext>
            </a:extLst>
          </p:cNvPr>
          <p:cNvSpPr/>
          <p:nvPr/>
        </p:nvSpPr>
        <p:spPr>
          <a:xfrm>
            <a:off x="2476986" y="2781681"/>
            <a:ext cx="3748958" cy="1934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22" name="Plassholder for innhold 2">
            <a:extLst>
              <a:ext uri="{FF2B5EF4-FFF2-40B4-BE49-F238E27FC236}">
                <a16:creationId xmlns:a16="http://schemas.microsoft.com/office/drawing/2014/main" id="{C01C850D-6773-B141-9736-486023A7E22E}"/>
              </a:ext>
            </a:extLst>
          </p:cNvPr>
          <p:cNvSpPr txBox="1">
            <a:spLocks/>
          </p:cNvSpPr>
          <p:nvPr/>
        </p:nvSpPr>
        <p:spPr>
          <a:xfrm>
            <a:off x="7308124" y="3121508"/>
            <a:ext cx="2476902" cy="12543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nb-NO" sz="1800">
                <a:latin typeface="Calibri" panose="020F0502020204030204" pitchFamily="34" charset="0"/>
                <a:cs typeface="Calibri" panose="020F0502020204030204" pitchFamily="34" charset="0"/>
              </a:rPr>
              <a:t>Vær så</a:t>
            </a:r>
            <a:r>
              <a:rPr lang="nb-NO" sz="1800" b="1">
                <a:latin typeface="Calibri" panose="020F0502020204030204" pitchFamily="34" charset="0"/>
                <a:cs typeface="Calibri" panose="020F0502020204030204" pitchFamily="34" charset="0"/>
              </a:rPr>
              <a:t> konkret </a:t>
            </a:r>
            <a:r>
              <a:rPr lang="nb-NO" sz="1800">
                <a:latin typeface="Calibri" panose="020F0502020204030204" pitchFamily="34" charset="0"/>
                <a:cs typeface="Calibri" panose="020F0502020204030204" pitchFamily="34" charset="0"/>
              </a:rPr>
              <a:t>som mulig når du kommer med tilbakemeldinger eller forslag. </a:t>
            </a:r>
            <a:endParaRPr lang="nb-NO" sz="18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Plassholder for innhold 2">
            <a:extLst>
              <a:ext uri="{FF2B5EF4-FFF2-40B4-BE49-F238E27FC236}">
                <a16:creationId xmlns:a16="http://schemas.microsoft.com/office/drawing/2014/main" id="{4F4BA368-10A7-4D40-9F6B-C17284D05752}"/>
              </a:ext>
            </a:extLst>
          </p:cNvPr>
          <p:cNvSpPr txBox="1">
            <a:spLocks/>
          </p:cNvSpPr>
          <p:nvPr/>
        </p:nvSpPr>
        <p:spPr>
          <a:xfrm>
            <a:off x="3445506" y="3100482"/>
            <a:ext cx="2442972" cy="12403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nb-NO" sz="1800">
                <a:latin typeface="Calibri" panose="020F0502020204030204" pitchFamily="34" charset="0"/>
                <a:cs typeface="Calibri" panose="020F0502020204030204" pitchFamily="34" charset="0"/>
              </a:rPr>
              <a:t>Møt forslag og synspunkter med et </a:t>
            </a:r>
            <a:r>
              <a:rPr lang="nb-NO" sz="1800" b="1">
                <a:latin typeface="Calibri" panose="020F0502020204030204" pitchFamily="34" charset="0"/>
                <a:cs typeface="Calibri" panose="020F0502020204030204" pitchFamily="34" charset="0"/>
              </a:rPr>
              <a:t>åpent sinn </a:t>
            </a:r>
            <a:r>
              <a:rPr lang="nb-NO" sz="1800">
                <a:latin typeface="Calibri" panose="020F0502020204030204" pitchFamily="34" charset="0"/>
                <a:cs typeface="Calibri" panose="020F0502020204030204" pitchFamily="34" charset="0"/>
              </a:rPr>
              <a:t>– vær positiv og imøtekommende. </a:t>
            </a:r>
          </a:p>
        </p:txBody>
      </p:sp>
      <p:pic>
        <p:nvPicPr>
          <p:cNvPr id="45" name="Bilde 44">
            <a:extLst>
              <a:ext uri="{FF2B5EF4-FFF2-40B4-BE49-F238E27FC236}">
                <a16:creationId xmlns:a16="http://schemas.microsoft.com/office/drawing/2014/main" id="{32BA90C8-2458-0B45-8288-094FB64B5E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75" t="12073" r="20083" b="23964"/>
          <a:stretch/>
        </p:blipFill>
        <p:spPr>
          <a:xfrm>
            <a:off x="2953167" y="3169885"/>
            <a:ext cx="443954" cy="478535"/>
          </a:xfrm>
          <a:prstGeom prst="rect">
            <a:avLst/>
          </a:prstGeom>
        </p:spPr>
      </p:pic>
      <p:pic>
        <p:nvPicPr>
          <p:cNvPr id="46" name="Bilde 45">
            <a:extLst>
              <a:ext uri="{FF2B5EF4-FFF2-40B4-BE49-F238E27FC236}">
                <a16:creationId xmlns:a16="http://schemas.microsoft.com/office/drawing/2014/main" id="{1B1F9A6A-FCF5-2A47-A2D6-848269C01C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75" t="12073" r="20083" b="23964"/>
          <a:stretch/>
        </p:blipFill>
        <p:spPr>
          <a:xfrm>
            <a:off x="6728421" y="3161528"/>
            <a:ext cx="443954" cy="47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54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AF81EDD1-9962-884C-9E3F-3368FC7EAFA7}"/>
              </a:ext>
            </a:extLst>
          </p:cNvPr>
          <p:cNvSpPr/>
          <p:nvPr/>
        </p:nvSpPr>
        <p:spPr>
          <a:xfrm>
            <a:off x="3919865" y="1190274"/>
            <a:ext cx="4352269" cy="43522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22527784-71F9-B34B-ABC2-1D7A7970EFDD}"/>
              </a:ext>
            </a:extLst>
          </p:cNvPr>
          <p:cNvSpPr txBox="1"/>
          <p:nvPr/>
        </p:nvSpPr>
        <p:spPr>
          <a:xfrm>
            <a:off x="4448511" y="3366408"/>
            <a:ext cx="32949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 b="1"/>
              <a:t>Oppgave 1 </a:t>
            </a:r>
          </a:p>
          <a:p>
            <a:pPr algn="ctr" fontAlgn="base"/>
            <a:r>
              <a:rPr lang="nb-NO" sz="3000"/>
              <a:t>Hvordan fungerer det nå?</a:t>
            </a:r>
          </a:p>
        </p:txBody>
      </p:sp>
      <p:pic>
        <p:nvPicPr>
          <p:cNvPr id="14" name="Bilde 6">
            <a:extLst>
              <a:ext uri="{FF2B5EF4-FFF2-40B4-BE49-F238E27FC236}">
                <a16:creationId xmlns:a16="http://schemas.microsoft.com/office/drawing/2014/main" id="{A75C406F-F1B6-2149-B3D1-AD53CE4C4C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28" t="-891" r="14815" b="20106"/>
          <a:stretch/>
        </p:blipFill>
        <p:spPr>
          <a:xfrm>
            <a:off x="5493530" y="1822263"/>
            <a:ext cx="1204936" cy="13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2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075BE62F-A0CE-CD47-A853-1AB1F5E40FAC}"/>
              </a:ext>
            </a:extLst>
          </p:cNvPr>
          <p:cNvSpPr/>
          <p:nvPr/>
        </p:nvSpPr>
        <p:spPr>
          <a:xfrm>
            <a:off x="11431" y="1"/>
            <a:ext cx="4089399" cy="6857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6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52C05F86-DC05-9540-888A-46E69A3EC59C}"/>
              </a:ext>
            </a:extLst>
          </p:cNvPr>
          <p:cNvSpPr txBox="1">
            <a:spLocks/>
          </p:cNvSpPr>
          <p:nvPr/>
        </p:nvSpPr>
        <p:spPr>
          <a:xfrm>
            <a:off x="412978" y="552064"/>
            <a:ext cx="3450771" cy="1130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800">
                <a:latin typeface="Calibri" panose="020F0502020204030204" pitchFamily="34" charset="0"/>
                <a:cs typeface="Calibri" panose="020F0502020204030204" pitchFamily="34" charset="0"/>
              </a:rPr>
              <a:t>Hvordan har det gått med vår hybride arbeidshverdag?</a:t>
            </a:r>
          </a:p>
        </p:txBody>
      </p:sp>
      <p:cxnSp>
        <p:nvCxnSpPr>
          <p:cNvPr id="7" name="Rett pilkobling 2">
            <a:extLst>
              <a:ext uri="{FF2B5EF4-FFF2-40B4-BE49-F238E27FC236}">
                <a16:creationId xmlns:a16="http://schemas.microsoft.com/office/drawing/2014/main" id="{AF6AE504-A84B-4E4E-844D-0E9D5690FBD9}"/>
              </a:ext>
            </a:extLst>
          </p:cNvPr>
          <p:cNvCxnSpPr>
            <a:cxnSpLocks/>
          </p:cNvCxnSpPr>
          <p:nvPr/>
        </p:nvCxnSpPr>
        <p:spPr>
          <a:xfrm>
            <a:off x="579472" y="1983204"/>
            <a:ext cx="3117782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EF14B7BA-391C-444B-A125-ADD81D6BA9BD}"/>
              </a:ext>
            </a:extLst>
          </p:cNvPr>
          <p:cNvSpPr/>
          <p:nvPr/>
        </p:nvSpPr>
        <p:spPr>
          <a:xfrm>
            <a:off x="5318009" y="1209887"/>
            <a:ext cx="5824608" cy="20697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F78FECAC-01E6-534B-BD32-380732B683CB}"/>
              </a:ext>
            </a:extLst>
          </p:cNvPr>
          <p:cNvSpPr txBox="1">
            <a:spLocks/>
          </p:cNvSpPr>
          <p:nvPr/>
        </p:nvSpPr>
        <p:spPr>
          <a:xfrm>
            <a:off x="412977" y="2283108"/>
            <a:ext cx="3450771" cy="40228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nb-NO" sz="1600" b="1">
                <a:latin typeface="Calibri" panose="020F0502020204030204" pitchFamily="34" charset="0"/>
                <a:cs typeface="Calibri" panose="020F0502020204030204" pitchFamily="34" charset="0"/>
              </a:rPr>
              <a:t>Del 1: Skriv ned dine tilbakemeldinger</a:t>
            </a:r>
          </a:p>
          <a:p>
            <a:pPr fontAlgn="base"/>
            <a:endParaRPr lang="nb-NO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nb-NO" sz="1600">
                <a:latin typeface="Calibri" panose="020F0502020204030204" pitchFamily="34" charset="0"/>
                <a:cs typeface="Calibri" panose="020F0502020204030204" pitchFamily="34" charset="0"/>
              </a:rPr>
              <a:t>Ta utgangspunkt i den siste måneden, og svar på spørsmålene.</a:t>
            </a:r>
          </a:p>
          <a:p>
            <a:pPr fontAlgn="base"/>
            <a:endParaRPr lang="nb-NO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nb-NO" sz="1600">
                <a:latin typeface="Calibri" panose="020F0502020204030204" pitchFamily="34" charset="0"/>
                <a:cs typeface="Calibri" panose="020F0502020204030204" pitchFamily="34" charset="0"/>
              </a:rPr>
              <a:t>Hver enkelt skriver ned sine tanker, og velger ut </a:t>
            </a:r>
            <a:r>
              <a:rPr lang="nb-NO" sz="1600" b="1">
                <a:latin typeface="Calibri" panose="020F0502020204030204" pitchFamily="34" charset="0"/>
                <a:cs typeface="Calibri" panose="020F0502020204030204" pitchFamily="34" charset="0"/>
              </a:rPr>
              <a:t>to tilbakemeldinger</a:t>
            </a:r>
            <a:r>
              <a:rPr lang="nb-NO" sz="1600">
                <a:latin typeface="Calibri" panose="020F0502020204030204" pitchFamily="34" charset="0"/>
                <a:cs typeface="Calibri" panose="020F0502020204030204" pitchFamily="34" charset="0"/>
              </a:rPr>
              <a:t> til hvert spørsmål. </a:t>
            </a:r>
          </a:p>
          <a:p>
            <a:pPr fontAlgn="base"/>
            <a:endParaRPr lang="nb-NO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nb-NO" sz="1600" i="1"/>
              <a:t>Tid: 5 minutter</a:t>
            </a:r>
            <a:endParaRPr lang="nb-NO" sz="1600"/>
          </a:p>
          <a:p>
            <a:pPr fontAlgn="base"/>
            <a:endParaRPr lang="nb-NO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nb-NO" sz="1600" b="1">
                <a:latin typeface="Calibri" panose="020F0502020204030204" pitchFamily="34" charset="0"/>
                <a:cs typeface="Calibri" panose="020F0502020204030204" pitchFamily="34" charset="0"/>
              </a:rPr>
              <a:t>Del 2: Legg frem tilbakemeldingene i plenum</a:t>
            </a:r>
          </a:p>
          <a:p>
            <a:pPr fontAlgn="base"/>
            <a:endParaRPr lang="nb-NO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nb-NO" sz="1600" i="1"/>
              <a:t>Tid: 10 minutter</a:t>
            </a:r>
            <a:endParaRPr lang="nb-NO" sz="1600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34A83345-48B1-3746-A072-A833FB4DF441}"/>
              </a:ext>
            </a:extLst>
          </p:cNvPr>
          <p:cNvSpPr txBox="1"/>
          <p:nvPr/>
        </p:nvSpPr>
        <p:spPr>
          <a:xfrm>
            <a:off x="6614188" y="1697475"/>
            <a:ext cx="37846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200" i="1"/>
              <a:t>Hva </a:t>
            </a:r>
            <a:r>
              <a:rPr lang="nb-NO" sz="2200" b="1" i="1"/>
              <a:t>har fungert bra </a:t>
            </a:r>
            <a:r>
              <a:rPr lang="nb-NO" sz="2200" i="1"/>
              <a:t>med den hybride arbeidshverdagen den siste perioden? </a:t>
            </a:r>
          </a:p>
        </p:txBody>
      </p:sp>
      <p:pic>
        <p:nvPicPr>
          <p:cNvPr id="14" name="Bilde 10">
            <a:extLst>
              <a:ext uri="{FF2B5EF4-FFF2-40B4-BE49-F238E27FC236}">
                <a16:creationId xmlns:a16="http://schemas.microsoft.com/office/drawing/2014/main" id="{1DB5FF25-C6C3-CA43-839E-CDB0F19551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06" b="17073"/>
          <a:stretch/>
        </p:blipFill>
        <p:spPr>
          <a:xfrm>
            <a:off x="5732023" y="1675685"/>
            <a:ext cx="831598" cy="689910"/>
          </a:xfrm>
          <a:prstGeom prst="rect">
            <a:avLst/>
          </a:prstGeom>
        </p:spPr>
      </p:pic>
      <p:sp>
        <p:nvSpPr>
          <p:cNvPr id="21" name="Rektangel 20">
            <a:extLst>
              <a:ext uri="{FF2B5EF4-FFF2-40B4-BE49-F238E27FC236}">
                <a16:creationId xmlns:a16="http://schemas.microsoft.com/office/drawing/2014/main" id="{7C511B97-925D-3344-B414-A7AAEB7A3FE6}"/>
              </a:ext>
            </a:extLst>
          </p:cNvPr>
          <p:cNvSpPr/>
          <p:nvPr/>
        </p:nvSpPr>
        <p:spPr>
          <a:xfrm>
            <a:off x="5318010" y="3506519"/>
            <a:ext cx="5824607" cy="20697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AB921C44-7C34-C442-91F8-F0A7B0FA1721}"/>
              </a:ext>
            </a:extLst>
          </p:cNvPr>
          <p:cNvSpPr txBox="1"/>
          <p:nvPr/>
        </p:nvSpPr>
        <p:spPr>
          <a:xfrm>
            <a:off x="6614189" y="3889602"/>
            <a:ext cx="39144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200" i="1"/>
              <a:t>Hva </a:t>
            </a:r>
            <a:r>
              <a:rPr lang="nb-NO" sz="2200" b="1" i="1"/>
              <a:t>har fungert mindre bra </a:t>
            </a:r>
            <a:r>
              <a:rPr lang="nb-NO" sz="2200" i="1"/>
              <a:t>med den hybride arbeidshverdagen den siste perioden? </a:t>
            </a:r>
          </a:p>
        </p:txBody>
      </p:sp>
      <p:pic>
        <p:nvPicPr>
          <p:cNvPr id="25" name="Bilde 11">
            <a:extLst>
              <a:ext uri="{FF2B5EF4-FFF2-40B4-BE49-F238E27FC236}">
                <a16:creationId xmlns:a16="http://schemas.microsoft.com/office/drawing/2014/main" id="{172D5BAC-48F7-9649-883B-84E10B8D8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522" b="14074"/>
          <a:stretch/>
        </p:blipFill>
        <p:spPr>
          <a:xfrm>
            <a:off x="5757457" y="3987112"/>
            <a:ext cx="838686" cy="7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8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D9F4A82D-7E3D-6541-B2A8-5391E3736E11}"/>
              </a:ext>
            </a:extLst>
          </p:cNvPr>
          <p:cNvSpPr txBox="1"/>
          <p:nvPr/>
        </p:nvSpPr>
        <p:spPr>
          <a:xfrm>
            <a:off x="576597" y="682864"/>
            <a:ext cx="3858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Hva </a:t>
            </a:r>
            <a:r>
              <a:rPr lang="nb-NO" b="1"/>
              <a:t>har fungert bra</a:t>
            </a:r>
            <a:r>
              <a:rPr lang="nb-NO"/>
              <a:t>?</a:t>
            </a:r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BB70DEE8-64E3-444C-9B2C-9CEA916037F5}"/>
              </a:ext>
            </a:extLst>
          </p:cNvPr>
          <p:cNvCxnSpPr>
            <a:cxnSpLocks/>
          </p:cNvCxnSpPr>
          <p:nvPr/>
        </p:nvCxnSpPr>
        <p:spPr>
          <a:xfrm>
            <a:off x="637825" y="1193542"/>
            <a:ext cx="388519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:a16="http://schemas.microsoft.com/office/drawing/2014/main" id="{9ABCE82E-190B-9C46-B6F5-836204046C8B}"/>
              </a:ext>
            </a:extLst>
          </p:cNvPr>
          <p:cNvSpPr/>
          <p:nvPr/>
        </p:nvSpPr>
        <p:spPr>
          <a:xfrm>
            <a:off x="680894" y="1433350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560D47A-FD45-BE43-B866-009889DB625C}"/>
              </a:ext>
            </a:extLst>
          </p:cNvPr>
          <p:cNvSpPr/>
          <p:nvPr/>
        </p:nvSpPr>
        <p:spPr>
          <a:xfrm>
            <a:off x="1962237" y="1433350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9DAA0D48-A09B-0043-93D4-07B5F13A72DE}"/>
              </a:ext>
            </a:extLst>
          </p:cNvPr>
          <p:cNvSpPr/>
          <p:nvPr/>
        </p:nvSpPr>
        <p:spPr>
          <a:xfrm>
            <a:off x="3243580" y="1424756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4910D508-B803-014A-9C86-E6553499C9CF}"/>
              </a:ext>
            </a:extLst>
          </p:cNvPr>
          <p:cNvSpPr/>
          <p:nvPr/>
        </p:nvSpPr>
        <p:spPr>
          <a:xfrm>
            <a:off x="4535346" y="1424756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E3B7506A-8B50-5945-ACFD-92BF132BFC55}"/>
              </a:ext>
            </a:extLst>
          </p:cNvPr>
          <p:cNvSpPr/>
          <p:nvPr/>
        </p:nvSpPr>
        <p:spPr>
          <a:xfrm>
            <a:off x="672004" y="2647961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2324C03C-BD3F-D245-B3F4-47E4DBFAD62A}"/>
              </a:ext>
            </a:extLst>
          </p:cNvPr>
          <p:cNvSpPr/>
          <p:nvPr/>
        </p:nvSpPr>
        <p:spPr>
          <a:xfrm>
            <a:off x="1953347" y="2647961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B9530FA6-90EA-6548-80A3-3C8ABF623F36}"/>
              </a:ext>
            </a:extLst>
          </p:cNvPr>
          <p:cNvSpPr/>
          <p:nvPr/>
        </p:nvSpPr>
        <p:spPr>
          <a:xfrm>
            <a:off x="3234690" y="2639367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5BAB4E1F-B96D-424E-A218-6C218322E79B}"/>
              </a:ext>
            </a:extLst>
          </p:cNvPr>
          <p:cNvSpPr/>
          <p:nvPr/>
        </p:nvSpPr>
        <p:spPr>
          <a:xfrm>
            <a:off x="4526456" y="2639367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8D3B4832-9F9C-A140-9F2D-11097258E9C8}"/>
              </a:ext>
            </a:extLst>
          </p:cNvPr>
          <p:cNvSpPr/>
          <p:nvPr/>
        </p:nvSpPr>
        <p:spPr>
          <a:xfrm>
            <a:off x="668572" y="3862572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D6C254C6-2ED3-3D41-9E1D-D159A4B3A36B}"/>
              </a:ext>
            </a:extLst>
          </p:cNvPr>
          <p:cNvSpPr/>
          <p:nvPr/>
        </p:nvSpPr>
        <p:spPr>
          <a:xfrm>
            <a:off x="1949915" y="3862572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CC3BE910-C13F-F44D-9601-EBCD4ACFB4E8}"/>
              </a:ext>
            </a:extLst>
          </p:cNvPr>
          <p:cNvSpPr/>
          <p:nvPr/>
        </p:nvSpPr>
        <p:spPr>
          <a:xfrm>
            <a:off x="3231258" y="3853978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D0102451-900D-F940-88A3-272E814CACDA}"/>
              </a:ext>
            </a:extLst>
          </p:cNvPr>
          <p:cNvSpPr/>
          <p:nvPr/>
        </p:nvSpPr>
        <p:spPr>
          <a:xfrm>
            <a:off x="4523024" y="3853978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BE8B108E-11E0-5D47-96F5-2204387125FB}"/>
              </a:ext>
            </a:extLst>
          </p:cNvPr>
          <p:cNvSpPr/>
          <p:nvPr/>
        </p:nvSpPr>
        <p:spPr>
          <a:xfrm>
            <a:off x="668572" y="5085777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E17B2203-3876-EE4F-8821-B8562DC05E80}"/>
              </a:ext>
            </a:extLst>
          </p:cNvPr>
          <p:cNvSpPr/>
          <p:nvPr/>
        </p:nvSpPr>
        <p:spPr>
          <a:xfrm>
            <a:off x="1949915" y="5085777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C8AC8CD0-8B54-A04A-A319-E8AB83152257}"/>
              </a:ext>
            </a:extLst>
          </p:cNvPr>
          <p:cNvSpPr/>
          <p:nvPr/>
        </p:nvSpPr>
        <p:spPr>
          <a:xfrm>
            <a:off x="3231258" y="5077183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962CBF68-2FDC-E644-B068-119419A61881}"/>
              </a:ext>
            </a:extLst>
          </p:cNvPr>
          <p:cNvSpPr/>
          <p:nvPr/>
        </p:nvSpPr>
        <p:spPr>
          <a:xfrm>
            <a:off x="4523024" y="5077183"/>
            <a:ext cx="1191533" cy="1106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3" name="TekstSylinder 62">
            <a:extLst>
              <a:ext uri="{FF2B5EF4-FFF2-40B4-BE49-F238E27FC236}">
                <a16:creationId xmlns:a16="http://schemas.microsoft.com/office/drawing/2014/main" id="{5D4B26AE-DC71-BD46-A46A-DAC126D44A3E}"/>
              </a:ext>
            </a:extLst>
          </p:cNvPr>
          <p:cNvSpPr txBox="1"/>
          <p:nvPr/>
        </p:nvSpPr>
        <p:spPr>
          <a:xfrm>
            <a:off x="6309715" y="674393"/>
            <a:ext cx="315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Hva </a:t>
            </a:r>
            <a:r>
              <a:rPr lang="nb-NO" b="1"/>
              <a:t>har ikke fungert så bra?</a:t>
            </a:r>
            <a:endParaRPr lang="nb-NO"/>
          </a:p>
        </p:txBody>
      </p:sp>
      <p:cxnSp>
        <p:nvCxnSpPr>
          <p:cNvPr id="64" name="Rett linje 63">
            <a:extLst>
              <a:ext uri="{FF2B5EF4-FFF2-40B4-BE49-F238E27FC236}">
                <a16:creationId xmlns:a16="http://schemas.microsoft.com/office/drawing/2014/main" id="{878BF2A6-80BD-434C-BA66-4A96810EEC83}"/>
              </a:ext>
            </a:extLst>
          </p:cNvPr>
          <p:cNvCxnSpPr>
            <a:cxnSpLocks/>
          </p:cNvCxnSpPr>
          <p:nvPr/>
        </p:nvCxnSpPr>
        <p:spPr>
          <a:xfrm>
            <a:off x="6325785" y="1193542"/>
            <a:ext cx="30239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ktangel 64">
            <a:extLst>
              <a:ext uri="{FF2B5EF4-FFF2-40B4-BE49-F238E27FC236}">
                <a16:creationId xmlns:a16="http://schemas.microsoft.com/office/drawing/2014/main" id="{3B180F66-4030-E543-A40A-DE0C3B073118}"/>
              </a:ext>
            </a:extLst>
          </p:cNvPr>
          <p:cNvSpPr/>
          <p:nvPr/>
        </p:nvSpPr>
        <p:spPr>
          <a:xfrm>
            <a:off x="6368854" y="1433350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6" name="Rektangel 65">
            <a:extLst>
              <a:ext uri="{FF2B5EF4-FFF2-40B4-BE49-F238E27FC236}">
                <a16:creationId xmlns:a16="http://schemas.microsoft.com/office/drawing/2014/main" id="{F055ED15-7AAC-D74F-BBB4-EC579480C1E5}"/>
              </a:ext>
            </a:extLst>
          </p:cNvPr>
          <p:cNvSpPr/>
          <p:nvPr/>
        </p:nvSpPr>
        <p:spPr>
          <a:xfrm>
            <a:off x="7650197" y="1433350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CA5CE878-519A-3F42-9FB5-5FB53FE55C3D}"/>
              </a:ext>
            </a:extLst>
          </p:cNvPr>
          <p:cNvSpPr/>
          <p:nvPr/>
        </p:nvSpPr>
        <p:spPr>
          <a:xfrm>
            <a:off x="8931540" y="1424756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8" name="Rektangel 67">
            <a:extLst>
              <a:ext uri="{FF2B5EF4-FFF2-40B4-BE49-F238E27FC236}">
                <a16:creationId xmlns:a16="http://schemas.microsoft.com/office/drawing/2014/main" id="{4923A5B1-1314-7D4B-A0BD-5CB125D2FD91}"/>
              </a:ext>
            </a:extLst>
          </p:cNvPr>
          <p:cNvSpPr/>
          <p:nvPr/>
        </p:nvSpPr>
        <p:spPr>
          <a:xfrm>
            <a:off x="10223306" y="1424756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8353435B-916B-DD48-BC88-D4DAB2EC949B}"/>
              </a:ext>
            </a:extLst>
          </p:cNvPr>
          <p:cNvSpPr/>
          <p:nvPr/>
        </p:nvSpPr>
        <p:spPr>
          <a:xfrm>
            <a:off x="6359964" y="2647961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0" name="Rektangel 69">
            <a:extLst>
              <a:ext uri="{FF2B5EF4-FFF2-40B4-BE49-F238E27FC236}">
                <a16:creationId xmlns:a16="http://schemas.microsoft.com/office/drawing/2014/main" id="{8CFA377F-F9E1-C04F-B5BD-766B5CCD7966}"/>
              </a:ext>
            </a:extLst>
          </p:cNvPr>
          <p:cNvSpPr/>
          <p:nvPr/>
        </p:nvSpPr>
        <p:spPr>
          <a:xfrm>
            <a:off x="7641307" y="2647961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8240F636-2137-A541-A3AF-021B44EB9AA8}"/>
              </a:ext>
            </a:extLst>
          </p:cNvPr>
          <p:cNvSpPr/>
          <p:nvPr/>
        </p:nvSpPr>
        <p:spPr>
          <a:xfrm>
            <a:off x="8922650" y="2639367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39BA62FA-8234-0142-BC95-86A3C212A490}"/>
              </a:ext>
            </a:extLst>
          </p:cNvPr>
          <p:cNvSpPr/>
          <p:nvPr/>
        </p:nvSpPr>
        <p:spPr>
          <a:xfrm>
            <a:off x="10214416" y="2639367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D48F645B-E198-5240-870B-EF59C0B4887C}"/>
              </a:ext>
            </a:extLst>
          </p:cNvPr>
          <p:cNvSpPr/>
          <p:nvPr/>
        </p:nvSpPr>
        <p:spPr>
          <a:xfrm>
            <a:off x="6356532" y="3862572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B5B604CB-62B3-2942-8462-A4CBE280F010}"/>
              </a:ext>
            </a:extLst>
          </p:cNvPr>
          <p:cNvSpPr/>
          <p:nvPr/>
        </p:nvSpPr>
        <p:spPr>
          <a:xfrm>
            <a:off x="7637875" y="3862572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5" name="Rektangel 74">
            <a:extLst>
              <a:ext uri="{FF2B5EF4-FFF2-40B4-BE49-F238E27FC236}">
                <a16:creationId xmlns:a16="http://schemas.microsoft.com/office/drawing/2014/main" id="{CFC5EDA3-F469-DB4A-AC51-C46A674844EC}"/>
              </a:ext>
            </a:extLst>
          </p:cNvPr>
          <p:cNvSpPr/>
          <p:nvPr/>
        </p:nvSpPr>
        <p:spPr>
          <a:xfrm>
            <a:off x="8919218" y="3853978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A4D4EC94-1270-E04F-950F-DFD80B1337F9}"/>
              </a:ext>
            </a:extLst>
          </p:cNvPr>
          <p:cNvSpPr/>
          <p:nvPr/>
        </p:nvSpPr>
        <p:spPr>
          <a:xfrm>
            <a:off x="10210984" y="3853978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13150C74-998B-9D49-B943-29B4A4C0819D}"/>
              </a:ext>
            </a:extLst>
          </p:cNvPr>
          <p:cNvSpPr/>
          <p:nvPr/>
        </p:nvSpPr>
        <p:spPr>
          <a:xfrm>
            <a:off x="6356532" y="5085777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DCD8216A-EAD3-6648-BC2A-2AAEEA688F74}"/>
              </a:ext>
            </a:extLst>
          </p:cNvPr>
          <p:cNvSpPr/>
          <p:nvPr/>
        </p:nvSpPr>
        <p:spPr>
          <a:xfrm>
            <a:off x="7637875" y="5085777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88854AAF-19D7-FB4D-B11F-958115A14BC8}"/>
              </a:ext>
            </a:extLst>
          </p:cNvPr>
          <p:cNvSpPr/>
          <p:nvPr/>
        </p:nvSpPr>
        <p:spPr>
          <a:xfrm>
            <a:off x="8919218" y="5077183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9E52EB66-2D29-AF4B-9F1E-8444D95E4E06}"/>
              </a:ext>
            </a:extLst>
          </p:cNvPr>
          <p:cNvSpPr/>
          <p:nvPr/>
        </p:nvSpPr>
        <p:spPr>
          <a:xfrm>
            <a:off x="10210984" y="5077183"/>
            <a:ext cx="1191533" cy="110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8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075BE62F-A0CE-CD47-A853-1AB1F5E40FAC}"/>
              </a:ext>
            </a:extLst>
          </p:cNvPr>
          <p:cNvSpPr/>
          <p:nvPr/>
        </p:nvSpPr>
        <p:spPr>
          <a:xfrm>
            <a:off x="1" y="1"/>
            <a:ext cx="12191999" cy="6857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6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F81EDD1-9962-884C-9E3F-3368FC7EAFA7}"/>
              </a:ext>
            </a:extLst>
          </p:cNvPr>
          <p:cNvSpPr/>
          <p:nvPr/>
        </p:nvSpPr>
        <p:spPr>
          <a:xfrm>
            <a:off x="3919865" y="1190274"/>
            <a:ext cx="4352269" cy="43522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22527784-71F9-B34B-ABC2-1D7A7970EFDD}"/>
              </a:ext>
            </a:extLst>
          </p:cNvPr>
          <p:cNvSpPr txBox="1"/>
          <p:nvPr/>
        </p:nvSpPr>
        <p:spPr>
          <a:xfrm>
            <a:off x="3919866" y="3429000"/>
            <a:ext cx="43522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nb-NO" sz="3000" b="1"/>
              <a:t>Oppgave 2 </a:t>
            </a:r>
          </a:p>
          <a:p>
            <a:pPr algn="ctr" fontAlgn="base"/>
            <a:r>
              <a:rPr lang="nb-NO" sz="3000"/>
              <a:t>Hva kan bli bedre?</a:t>
            </a:r>
          </a:p>
        </p:txBody>
      </p:sp>
      <p:pic>
        <p:nvPicPr>
          <p:cNvPr id="14" name="Bilde 6">
            <a:extLst>
              <a:ext uri="{FF2B5EF4-FFF2-40B4-BE49-F238E27FC236}">
                <a16:creationId xmlns:a16="http://schemas.microsoft.com/office/drawing/2014/main" id="{A75C406F-F1B6-2149-B3D1-AD53CE4C4C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28" t="-891" r="14815" b="20106"/>
          <a:stretch/>
        </p:blipFill>
        <p:spPr>
          <a:xfrm>
            <a:off x="5493531" y="1869612"/>
            <a:ext cx="1204936" cy="13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1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valuering av hybrid arbeidshverdag" id="{A683478B-E281-2C40-8B24-606C0B082086}" vid="{EEA9D196-1F0F-8549-9E27-FA6CEF0D6C3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2FFF39818524798524B8E712C805F" ma:contentTypeVersion="13" ma:contentTypeDescription="Create a new document." ma:contentTypeScope="" ma:versionID="a9591c86cddf9b10a7f12e569487cb46">
  <xsd:schema xmlns:xsd="http://www.w3.org/2001/XMLSchema" xmlns:xs="http://www.w3.org/2001/XMLSchema" xmlns:p="http://schemas.microsoft.com/office/2006/metadata/properties" xmlns:ns2="fb4aea25-0f2c-4c48-bf5f-35cacf54bca1" xmlns:ns3="3be9dd09-54d2-47e5-96cd-85248b9cffcb" targetNamespace="http://schemas.microsoft.com/office/2006/metadata/properties" ma:root="true" ma:fieldsID="3977e96c899b6fb97b91cc65bce07332" ns2:_="" ns3:_="">
    <xsd:import namespace="fb4aea25-0f2c-4c48-bf5f-35cacf54bca1"/>
    <xsd:import namespace="3be9dd09-54d2-47e5-96cd-85248b9cff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aea25-0f2c-4c48-bf5f-35cacf54b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9dd09-54d2-47e5-96cd-85248b9cffc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4FF42-ED80-4016-A464-4DDDAAAFB94F}"/>
</file>

<file path=customXml/itemProps2.xml><?xml version="1.0" encoding="utf-8"?>
<ds:datastoreItem xmlns:ds="http://schemas.openxmlformats.org/officeDocument/2006/customXml" ds:itemID="{E630BB7A-AAFF-4921-ACDB-9F62ABB808E3}">
  <ds:schemaRefs>
    <ds:schemaRef ds:uri="3be9dd09-54d2-47e5-96cd-85248b9cffcb"/>
    <ds:schemaRef ds:uri="fb4aea25-0f2c-4c48-bf5f-35cacf54bca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2AF081F-97C5-44D9-814B-7F77BA06FD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Skagen, Pernille</dc:creator>
  <cp:revision>1</cp:revision>
  <dcterms:created xsi:type="dcterms:W3CDTF">2022-03-14T08:54:16Z</dcterms:created>
  <dcterms:modified xsi:type="dcterms:W3CDTF">2022-03-22T13:48:39Z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491420-1ae2-4120-89e6-e6f668f067e2_Enabled">
    <vt:lpwstr>true</vt:lpwstr>
  </property>
  <property fmtid="{D5CDD505-2E9C-101B-9397-08002B2CF9AE}" pid="3" name="MSIP_Label_d3491420-1ae2-4120-89e6-e6f668f067e2_SetDate">
    <vt:lpwstr>2022-03-14T08:54:16Z</vt:lpwstr>
  </property>
  <property fmtid="{D5CDD505-2E9C-101B-9397-08002B2CF9AE}" pid="4" name="MSIP_Label_d3491420-1ae2-4120-89e6-e6f668f067e2_Method">
    <vt:lpwstr>Standard</vt:lpwstr>
  </property>
  <property fmtid="{D5CDD505-2E9C-101B-9397-08002B2CF9AE}" pid="5" name="MSIP_Label_d3491420-1ae2-4120-89e6-e6f668f067e2_Name">
    <vt:lpwstr>d3491420-1ae2-4120-89e6-e6f668f067e2</vt:lpwstr>
  </property>
  <property fmtid="{D5CDD505-2E9C-101B-9397-08002B2CF9AE}" pid="6" name="MSIP_Label_d3491420-1ae2-4120-89e6-e6f668f067e2_SiteId">
    <vt:lpwstr>62366534-1ec3-4962-8869-9b5535279d0b</vt:lpwstr>
  </property>
  <property fmtid="{D5CDD505-2E9C-101B-9397-08002B2CF9AE}" pid="7" name="MSIP_Label_d3491420-1ae2-4120-89e6-e6f668f067e2_ActionId">
    <vt:lpwstr>1463faba-f4ac-49ad-9799-82ffb2b66407</vt:lpwstr>
  </property>
  <property fmtid="{D5CDD505-2E9C-101B-9397-08002B2CF9AE}" pid="8" name="MSIP_Label_d3491420-1ae2-4120-89e6-e6f668f067e2_ContentBits">
    <vt:lpwstr>0</vt:lpwstr>
  </property>
  <property fmtid="{D5CDD505-2E9C-101B-9397-08002B2CF9AE}" pid="9" name="ContentTypeId">
    <vt:lpwstr>0x01010063C2FFF39818524798524B8E712C805F</vt:lpwstr>
  </property>
</Properties>
</file>